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2" r:id="rId7"/>
    <p:sldId id="263" r:id="rId8"/>
    <p:sldId id="264" r:id="rId9"/>
    <p:sldId id="277" r:id="rId10"/>
    <p:sldId id="267" r:id="rId11"/>
    <p:sldId id="268" r:id="rId12"/>
    <p:sldId id="281" r:id="rId13"/>
    <p:sldId id="269" r:id="rId14"/>
    <p:sldId id="273" r:id="rId15"/>
    <p:sldId id="265" r:id="rId16"/>
    <p:sldId id="285" r:id="rId17"/>
    <p:sldId id="278" r:id="rId18"/>
    <p:sldId id="272" r:id="rId19"/>
    <p:sldId id="266" r:id="rId20"/>
    <p:sldId id="283" r:id="rId21"/>
    <p:sldId id="284" r:id="rId22"/>
    <p:sldId id="260" r:id="rId23"/>
    <p:sldId id="282"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dworth, Lauren" initials="WL" lastIdx="10" clrIdx="0">
    <p:extLst>
      <p:ext uri="{19B8F6BF-5375-455C-9EA6-DF929625EA0E}">
        <p15:presenceInfo xmlns:p15="http://schemas.microsoft.com/office/powerpoint/2012/main" userId="S::woodwo43@msu.edu::705365e6-f4c6-4949-abfe-c7c0f5eef7b3" providerId="AD"/>
      </p:ext>
    </p:extLst>
  </p:cmAuthor>
  <p:cmAuthor id="2" name="Fritz Jr, Tom" initials="FJT" lastIdx="7" clrIdx="1">
    <p:extLst>
      <p:ext uri="{19B8F6BF-5375-455C-9EA6-DF929625EA0E}">
        <p15:presenceInfo xmlns:p15="http://schemas.microsoft.com/office/powerpoint/2012/main" userId="S::fritzjrt@msu.edu::13d88c6f-4a46-4d8d-b8d9-d673cb43a9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59" d="100"/>
          <a:sy n="59" d="100"/>
        </p:scale>
        <p:origin x="72"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achimia\AppData\Local\Microsoft\Windows\INetCache\Content.Outlook\DOYUGVIY\Cases%20open%20percentage%20change%20over%20time.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Locations Identified in RVSM &amp; Title IX</a:t>
            </a:r>
            <a:r>
              <a:rPr lang="en-US" baseline="0" dirty="0"/>
              <a:t> </a:t>
            </a:r>
            <a:r>
              <a:rPr lang="en-US" dirty="0"/>
              <a:t>Reports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Locations Identified in Reports (RVSM)</c:v>
                </c:pt>
              </c:strCache>
            </c:strRef>
          </c:tx>
          <c:spPr>
            <a:solidFill>
              <a:schemeClr val="accent1"/>
            </a:solidFill>
            <a:ln>
              <a:noFill/>
            </a:ln>
            <a:effectLst/>
          </c:spPr>
          <c:invertIfNegative val="0"/>
          <c:cat>
            <c:strRef>
              <c:f>Sheet1!$A$2:$A$5</c:f>
              <c:strCache>
                <c:ptCount val="4"/>
                <c:pt idx="0">
                  <c:v>On Campus</c:v>
                </c:pt>
                <c:pt idx="1">
                  <c:v>Off Campus</c:v>
                </c:pt>
                <c:pt idx="2">
                  <c:v>Unknown</c:v>
                </c:pt>
                <c:pt idx="3">
                  <c:v>Online</c:v>
                </c:pt>
              </c:strCache>
            </c:strRef>
          </c:cat>
          <c:val>
            <c:numRef>
              <c:f>Sheet1!$B$2:$B$5</c:f>
              <c:numCache>
                <c:formatCode>0%</c:formatCode>
                <c:ptCount val="4"/>
                <c:pt idx="0">
                  <c:v>0.36</c:v>
                </c:pt>
                <c:pt idx="1">
                  <c:v>0.27</c:v>
                </c:pt>
                <c:pt idx="2" formatCode="0.00%">
                  <c:v>0.31</c:v>
                </c:pt>
                <c:pt idx="3" formatCode="0.00%">
                  <c:v>5.8999999999999997E-2</c:v>
                </c:pt>
              </c:numCache>
            </c:numRef>
          </c:val>
          <c:extLst>
            <c:ext xmlns:c16="http://schemas.microsoft.com/office/drawing/2014/chart" uri="{C3380CC4-5D6E-409C-BE32-E72D297353CC}">
              <c16:uniqueId val="{00000000-63B0-47DB-9E4C-C1ECFA7BE2F5}"/>
            </c:ext>
          </c:extLst>
        </c:ser>
        <c:dLbls>
          <c:showLegendKey val="0"/>
          <c:showVal val="0"/>
          <c:showCatName val="0"/>
          <c:showSerName val="0"/>
          <c:showPercent val="0"/>
          <c:showBubbleSize val="0"/>
        </c:dLbls>
        <c:gapWidth val="182"/>
        <c:axId val="741573368"/>
        <c:axId val="741576320"/>
      </c:barChart>
      <c:catAx>
        <c:axId val="741573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1576320"/>
        <c:crosses val="autoZero"/>
        <c:auto val="1"/>
        <c:lblAlgn val="ctr"/>
        <c:lblOffset val="100"/>
        <c:noMultiLvlLbl val="0"/>
      </c:catAx>
      <c:valAx>
        <c:axId val="7415763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15733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a:t>Respondent Status</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Column1</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2-6E3D-427F-B979-216B55B89303}"/>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6E3D-427F-B979-216B55B89303}"/>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4-6E3D-427F-B979-216B55B89303}"/>
              </c:ext>
            </c:extLst>
          </c:dPt>
          <c:dLbls>
            <c:dLbl>
              <c:idx val="0"/>
              <c:layout>
                <c:manualLayout>
                  <c:x val="-0.16877762510149935"/>
                  <c:y val="0.1693555263880856"/>
                </c:manualLayout>
              </c:layout>
              <c:tx>
                <c:rich>
                  <a:bodyPr rot="0" spcFirstLastPara="1" vertOverflow="ellipsis" vert="horz" wrap="square" lIns="38100" tIns="19050" rIns="38100" bIns="19050" anchor="ctr" anchorCtr="1">
                    <a:noAutofit/>
                  </a:bodyPr>
                  <a:lstStyle/>
                  <a:p>
                    <a:pPr>
                      <a:defRPr sz="2000" b="1" i="0" u="none" strike="noStrike" kern="1200" baseline="0">
                        <a:solidFill>
                          <a:schemeClr val="tx1">
                            <a:lumMod val="75000"/>
                            <a:lumOff val="25000"/>
                          </a:schemeClr>
                        </a:solidFill>
                        <a:latin typeface="+mn-lt"/>
                        <a:ea typeface="+mn-ea"/>
                        <a:cs typeface="+mn-cs"/>
                      </a:defRPr>
                    </a:pPr>
                    <a:r>
                      <a:rPr lang="en-US" dirty="0"/>
                      <a:t>Employee</a:t>
                    </a:r>
                  </a:p>
                  <a:p>
                    <a:pPr>
                      <a:defRPr sz="2000" b="1"/>
                    </a:pPr>
                    <a:fld id="{1A965CCD-1762-48B3-8A0C-D2D89253E3CC}" type="VALUE">
                      <a:rPr lang="en-US" smtClean="0"/>
                      <a:pPr>
                        <a:defRPr sz="2000" b="1"/>
                      </a:pPr>
                      <a:t>[VALUE]</a:t>
                    </a:fld>
                    <a:r>
                      <a:rPr lang="en-US" baseline="0" dirty="0"/>
                      <a:t> </a:t>
                    </a:r>
                  </a:p>
                  <a:p>
                    <a:pPr>
                      <a:defRPr sz="2000" b="1"/>
                    </a:pPr>
                    <a:r>
                      <a:rPr lang="en-US" baseline="0" dirty="0"/>
                      <a:t>(</a:t>
                    </a:r>
                    <a:fld id="{51C2CE90-5C64-4B3C-B937-E2E7F711C568}" type="PERCENTAGE">
                      <a:rPr lang="en-US" baseline="0" smtClean="0"/>
                      <a:pPr>
                        <a:defRPr sz="2000" b="1"/>
                      </a:pPr>
                      <a:t>[PERCENTAGE]</a:t>
                    </a:fld>
                    <a:r>
                      <a:rPr lang="en-US" baseline="0" dirty="0"/>
                      <a:t>)</a:t>
                    </a:r>
                  </a:p>
                </c:rich>
              </c:tx>
              <c:spPr>
                <a:noFill/>
                <a:ln>
                  <a:solidFill>
                    <a:schemeClr val="bg1"/>
                  </a:solid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1"/>
              <c:showBubbleSize val="0"/>
              <c:extLst>
                <c:ext xmlns:c15="http://schemas.microsoft.com/office/drawing/2012/chart" uri="{CE6537A1-D6FC-4f65-9D91-7224C49458BB}">
                  <c15:layout>
                    <c:manualLayout>
                      <c:w val="0.19357088546924409"/>
                      <c:h val="0.19863822783802079"/>
                    </c:manualLayout>
                  </c15:layout>
                  <c15:dlblFieldTable/>
                  <c15:showDataLabelsRange val="0"/>
                </c:ext>
                <c:ext xmlns:c16="http://schemas.microsoft.com/office/drawing/2014/chart" uri="{C3380CC4-5D6E-409C-BE32-E72D297353CC}">
                  <c16:uniqueId val="{00000002-6E3D-427F-B979-216B55B89303}"/>
                </c:ext>
              </c:extLst>
            </c:dLbl>
            <c:dLbl>
              <c:idx val="1"/>
              <c:tx>
                <c:rich>
                  <a:bodyPr/>
                  <a:lstStyle/>
                  <a:p>
                    <a:r>
                      <a:rPr lang="en-US" dirty="0"/>
                      <a:t>Student</a:t>
                    </a:r>
                  </a:p>
                  <a:p>
                    <a:fld id="{A3439644-DC30-4D62-A29F-E1B4E07EC1E2}" type="VALUE">
                      <a:rPr lang="en-US" smtClean="0"/>
                      <a:pPr/>
                      <a:t>[VALUE]</a:t>
                    </a:fld>
                    <a:r>
                      <a:rPr lang="en-US" baseline="0" dirty="0"/>
                      <a:t> </a:t>
                    </a:r>
                  </a:p>
                  <a:p>
                    <a:r>
                      <a:rPr lang="en-US" baseline="0" dirty="0"/>
                      <a:t>(</a:t>
                    </a:r>
                    <a:fld id="{50086A70-8D18-40A2-9CD4-EF783331A598}" type="PERCENTAGE">
                      <a:rPr lang="en-US" baseline="0" smtClean="0"/>
                      <a:pPr/>
                      <a:t>[PERCENTAGE]</a:t>
                    </a:fld>
                    <a:r>
                      <a:rPr lang="en-US" baseline="0" dirty="0"/>
                      <a:t>)</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E3D-427F-B979-216B55B89303}"/>
                </c:ext>
              </c:extLst>
            </c:dLbl>
            <c:dLbl>
              <c:idx val="2"/>
              <c:tx>
                <c:rich>
                  <a:bodyPr/>
                  <a:lstStyle/>
                  <a:p>
                    <a:r>
                      <a:rPr lang="en-US" dirty="0"/>
                      <a:t>Unaffiliated</a:t>
                    </a:r>
                  </a:p>
                  <a:p>
                    <a:fld id="{5C57238A-E187-447F-A0DE-C3410FBE0407}" type="VALUE">
                      <a:rPr lang="en-US" smtClean="0"/>
                      <a:pPr/>
                      <a:t>[VALUE]</a:t>
                    </a:fld>
                    <a:r>
                      <a:rPr lang="en-US" baseline="0" dirty="0"/>
                      <a:t> </a:t>
                    </a:r>
                  </a:p>
                  <a:p>
                    <a:r>
                      <a:rPr lang="en-US" baseline="0" dirty="0"/>
                      <a:t>(</a:t>
                    </a:r>
                    <a:fld id="{8D739BE1-7FD6-4E00-A87B-B4C04D39DFFD}" type="PERCENTAGE">
                      <a:rPr lang="en-US" baseline="0" smtClean="0"/>
                      <a:pPr/>
                      <a:t>[PERCENTAGE]</a:t>
                    </a:fld>
                    <a:r>
                      <a:rPr lang="en-US" baseline="0" dirty="0"/>
                      <a:t>)</a:t>
                    </a:r>
                  </a:p>
                </c:rich>
              </c:tx>
              <c:dLblPos val="ctr"/>
              <c:showLegendKey val="0"/>
              <c:showVal val="1"/>
              <c:showCatName val="0"/>
              <c:showSerName val="0"/>
              <c:showPercent val="1"/>
              <c:showBubbleSize val="0"/>
              <c:extLst>
                <c:ext xmlns:c15="http://schemas.microsoft.com/office/drawing/2012/chart" uri="{CE6537A1-D6FC-4f65-9D91-7224C49458BB}">
                  <c15:layout>
                    <c:manualLayout>
                      <c:w val="0.22674584564808042"/>
                      <c:h val="0.16400210980322139"/>
                    </c:manualLayout>
                  </c15:layout>
                  <c15:dlblFieldTable/>
                  <c15:showDataLabelsRange val="0"/>
                </c:ext>
                <c:ext xmlns:c16="http://schemas.microsoft.com/office/drawing/2014/chart" uri="{C3380CC4-5D6E-409C-BE32-E72D297353CC}">
                  <c16:uniqueId val="{00000004-6E3D-427F-B979-216B55B89303}"/>
                </c:ext>
              </c:extLst>
            </c:dLbl>
            <c:spPr>
              <a:noFill/>
              <a:ln>
                <a:solidFill>
                  <a:schemeClr val="bg1"/>
                </a:solid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Employee</c:v>
                </c:pt>
                <c:pt idx="1">
                  <c:v>Student</c:v>
                </c:pt>
                <c:pt idx="2">
                  <c:v>Unaffiliated</c:v>
                </c:pt>
              </c:strCache>
            </c:strRef>
          </c:cat>
          <c:val>
            <c:numRef>
              <c:f>Sheet1!$B$2:$B$4</c:f>
              <c:numCache>
                <c:formatCode>General</c:formatCode>
                <c:ptCount val="3"/>
                <c:pt idx="0">
                  <c:v>134</c:v>
                </c:pt>
                <c:pt idx="1">
                  <c:v>278</c:v>
                </c:pt>
                <c:pt idx="2">
                  <c:v>477</c:v>
                </c:pt>
              </c:numCache>
            </c:numRef>
          </c:val>
          <c:extLst>
            <c:ext xmlns:c16="http://schemas.microsoft.com/office/drawing/2014/chart" uri="{C3380CC4-5D6E-409C-BE32-E72D297353CC}">
              <c16:uniqueId val="{00000000-6E3D-427F-B979-216B55B8930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Respondent Status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Column1</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2-6E3D-427F-B979-216B55B89303}"/>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6E3D-427F-B979-216B55B89303}"/>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4-6E3D-427F-B979-216B55B89303}"/>
              </c:ext>
            </c:extLst>
          </c:dPt>
          <c:dLbls>
            <c:dLbl>
              <c:idx val="0"/>
              <c:layout>
                <c:manualLayout>
                  <c:x val="-0.21050033003901988"/>
                  <c:y val="6.2615315949594269E-2"/>
                </c:manualLayout>
              </c:layout>
              <c:tx>
                <c:rich>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r>
                      <a:rPr lang="en-US" sz="1800"/>
                      <a:t>Employee</a:t>
                    </a:r>
                  </a:p>
                  <a:p>
                    <a:pPr>
                      <a:defRPr sz="1800" b="1"/>
                    </a:pPr>
                    <a:fld id="{1A965CCD-1762-48B3-8A0C-D2D89253E3CC}" type="VALUE">
                      <a:rPr lang="en-US" sz="1800" smtClean="0"/>
                      <a:pPr>
                        <a:defRPr sz="1800" b="1"/>
                      </a:pPr>
                      <a:t>[VALUE]</a:t>
                    </a:fld>
                    <a:r>
                      <a:rPr lang="en-US" sz="1800" baseline="0"/>
                      <a:t> </a:t>
                    </a:r>
                  </a:p>
                  <a:p>
                    <a:pPr>
                      <a:defRPr sz="1800" b="1"/>
                    </a:pPr>
                    <a:r>
                      <a:rPr lang="en-US" sz="1800" baseline="0"/>
                      <a:t>(</a:t>
                    </a:r>
                    <a:fld id="{51C2CE90-5C64-4B3C-B937-E2E7F711C568}" type="PERCENTAGE">
                      <a:rPr lang="en-US" sz="1800" baseline="0" smtClean="0"/>
                      <a:pPr>
                        <a:defRPr sz="1800" b="1"/>
                      </a:pPr>
                      <a:t>[PERCENTAGE]</a:t>
                    </a:fld>
                    <a:r>
                      <a:rPr lang="en-US" sz="1800" baseline="0"/>
                      <a:t>)</a:t>
                    </a:r>
                  </a:p>
                </c:rich>
              </c:tx>
              <c:spPr>
                <a:noFill/>
                <a:ln>
                  <a:solidFill>
                    <a:schemeClr val="bg1"/>
                  </a:solid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E3D-427F-B979-216B55B89303}"/>
                </c:ext>
              </c:extLst>
            </c:dLbl>
            <c:dLbl>
              <c:idx val="1"/>
              <c:tx>
                <c:rich>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r>
                      <a:rPr lang="en-US" sz="1800"/>
                      <a:t>Student</a:t>
                    </a:r>
                  </a:p>
                  <a:p>
                    <a:pPr>
                      <a:defRPr sz="1800" b="1"/>
                    </a:pPr>
                    <a:fld id="{A3439644-DC30-4D62-A29F-E1B4E07EC1E2}" type="VALUE">
                      <a:rPr lang="en-US" sz="1800" smtClean="0"/>
                      <a:pPr>
                        <a:defRPr sz="1800" b="1"/>
                      </a:pPr>
                      <a:t>[VALUE]</a:t>
                    </a:fld>
                    <a:r>
                      <a:rPr lang="en-US" sz="1800" baseline="0"/>
                      <a:t> </a:t>
                    </a:r>
                  </a:p>
                  <a:p>
                    <a:pPr>
                      <a:defRPr sz="1800" b="1"/>
                    </a:pPr>
                    <a:r>
                      <a:rPr lang="en-US" sz="1800" baseline="0"/>
                      <a:t>(</a:t>
                    </a:r>
                    <a:fld id="{50086A70-8D18-40A2-9CD4-EF783331A598}" type="PERCENTAGE">
                      <a:rPr lang="en-US" sz="1800" baseline="0" smtClean="0"/>
                      <a:pPr>
                        <a:defRPr sz="1800" b="1"/>
                      </a:pPr>
                      <a:t>[PERCENTAGE]</a:t>
                    </a:fld>
                    <a:r>
                      <a:rPr lang="en-US" sz="1800" baseline="0"/>
                      <a:t>)</a:t>
                    </a:r>
                  </a:p>
                </c:rich>
              </c:tx>
              <c:spPr>
                <a:noFill/>
                <a:ln>
                  <a:solidFill>
                    <a:schemeClr val="bg1"/>
                  </a:solid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E3D-427F-B979-216B55B89303}"/>
                </c:ext>
              </c:extLst>
            </c:dLbl>
            <c:dLbl>
              <c:idx val="2"/>
              <c:tx>
                <c:rich>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r>
                      <a:rPr lang="en-US" sz="1800"/>
                      <a:t>Unaffiliated</a:t>
                    </a:r>
                  </a:p>
                  <a:p>
                    <a:pPr>
                      <a:defRPr sz="1800" b="1"/>
                    </a:pPr>
                    <a:fld id="{5C57238A-E187-447F-A0DE-C3410FBE0407}" type="VALUE">
                      <a:rPr lang="en-US" sz="1800" smtClean="0"/>
                      <a:pPr>
                        <a:defRPr sz="1800" b="1"/>
                      </a:pPr>
                      <a:t>[VALUE]</a:t>
                    </a:fld>
                    <a:r>
                      <a:rPr lang="en-US" sz="1800" baseline="0"/>
                      <a:t> </a:t>
                    </a:r>
                  </a:p>
                  <a:p>
                    <a:pPr>
                      <a:defRPr sz="1800" b="1"/>
                    </a:pPr>
                    <a:r>
                      <a:rPr lang="en-US" sz="1800" baseline="0"/>
                      <a:t>(</a:t>
                    </a:r>
                    <a:fld id="{8D739BE1-7FD6-4E00-A87B-B4C04D39DFFD}" type="PERCENTAGE">
                      <a:rPr lang="en-US" sz="1800" baseline="0" smtClean="0"/>
                      <a:pPr>
                        <a:defRPr sz="1800" b="1"/>
                      </a:pPr>
                      <a:t>[PERCENTAGE]</a:t>
                    </a:fld>
                    <a:r>
                      <a:rPr lang="en-US" sz="1800" baseline="0"/>
                      <a:t>)</a:t>
                    </a:r>
                  </a:p>
                </c:rich>
              </c:tx>
              <c:spPr>
                <a:noFill/>
                <a:ln>
                  <a:solidFill>
                    <a:schemeClr val="bg1"/>
                  </a:solid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E3D-427F-B979-216B55B89303}"/>
                </c:ext>
              </c:extLst>
            </c:dLbl>
            <c:spPr>
              <a:noFill/>
              <a:ln>
                <a:solidFill>
                  <a:schemeClr val="bg1"/>
                </a:solid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Employee</c:v>
                </c:pt>
                <c:pt idx="1">
                  <c:v>Student</c:v>
                </c:pt>
                <c:pt idx="2">
                  <c:v>Unaffiliated</c:v>
                </c:pt>
              </c:strCache>
            </c:strRef>
          </c:cat>
          <c:val>
            <c:numRef>
              <c:f>Sheet1!$B$2:$B$4</c:f>
              <c:numCache>
                <c:formatCode>General</c:formatCode>
                <c:ptCount val="3"/>
                <c:pt idx="0">
                  <c:v>225</c:v>
                </c:pt>
                <c:pt idx="1">
                  <c:v>177</c:v>
                </c:pt>
                <c:pt idx="2">
                  <c:v>158</c:v>
                </c:pt>
              </c:numCache>
            </c:numRef>
          </c:val>
          <c:extLst>
            <c:ext xmlns:c16="http://schemas.microsoft.com/office/drawing/2014/chart" uri="{C3380CC4-5D6E-409C-BE32-E72D297353CC}">
              <c16:uniqueId val="{00000000-6E3D-427F-B979-216B55B8930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Average Days Cases</a:t>
            </a:r>
            <a:r>
              <a:rPr lang="en-US" baseline="0"/>
              <a:t> Open Over Time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Sheet1!$B$2</c:f>
              <c:strCache>
                <c:ptCount val="1"/>
                <c:pt idx="0">
                  <c:v>AY18_19</c:v>
                </c:pt>
              </c:strCache>
            </c:strRef>
          </c:tx>
          <c:spPr>
            <a:solidFill>
              <a:schemeClr val="accent1"/>
            </a:solidFill>
            <a:ln>
              <a:noFill/>
            </a:ln>
            <a:effectLst/>
          </c:spPr>
          <c:invertIfNegative val="0"/>
          <c:cat>
            <c:strRef>
              <c:f>Sheet1!$A$3:$A$5</c:f>
              <c:strCache>
                <c:ptCount val="3"/>
                <c:pt idx="0">
                  <c:v>ADP</c:v>
                </c:pt>
                <c:pt idx="1">
                  <c:v>BLEND</c:v>
                </c:pt>
                <c:pt idx="2">
                  <c:v>RVSM</c:v>
                </c:pt>
              </c:strCache>
            </c:strRef>
          </c:cat>
          <c:val>
            <c:numRef>
              <c:f>Sheet1!$B$3:$B$5</c:f>
              <c:numCache>
                <c:formatCode>0</c:formatCode>
                <c:ptCount val="3"/>
                <c:pt idx="0">
                  <c:v>66.694699999999997</c:v>
                </c:pt>
                <c:pt idx="1">
                  <c:v>108.5</c:v>
                </c:pt>
                <c:pt idx="2">
                  <c:v>52.485300000000002</c:v>
                </c:pt>
              </c:numCache>
            </c:numRef>
          </c:val>
          <c:extLst>
            <c:ext xmlns:c16="http://schemas.microsoft.com/office/drawing/2014/chart" uri="{C3380CC4-5D6E-409C-BE32-E72D297353CC}">
              <c16:uniqueId val="{00000000-2B6F-4EC1-8B8B-3702024584B3}"/>
            </c:ext>
          </c:extLst>
        </c:ser>
        <c:ser>
          <c:idx val="1"/>
          <c:order val="1"/>
          <c:tx>
            <c:strRef>
              <c:f>Sheet1!$C$2</c:f>
              <c:strCache>
                <c:ptCount val="1"/>
                <c:pt idx="0">
                  <c:v>AY19_20</c:v>
                </c:pt>
              </c:strCache>
            </c:strRef>
          </c:tx>
          <c:spPr>
            <a:solidFill>
              <a:schemeClr val="accent2"/>
            </a:solidFill>
            <a:ln>
              <a:noFill/>
            </a:ln>
            <a:effectLst/>
          </c:spPr>
          <c:invertIfNegative val="0"/>
          <c:cat>
            <c:strRef>
              <c:f>Sheet1!$A$3:$A$5</c:f>
              <c:strCache>
                <c:ptCount val="3"/>
                <c:pt idx="0">
                  <c:v>ADP</c:v>
                </c:pt>
                <c:pt idx="1">
                  <c:v>BLEND</c:v>
                </c:pt>
                <c:pt idx="2">
                  <c:v>RVSM</c:v>
                </c:pt>
              </c:strCache>
            </c:strRef>
          </c:cat>
          <c:val>
            <c:numRef>
              <c:f>Sheet1!$C$3:$C$5</c:f>
              <c:numCache>
                <c:formatCode>0</c:formatCode>
                <c:ptCount val="3"/>
                <c:pt idx="0">
                  <c:v>19.898800000000001</c:v>
                </c:pt>
                <c:pt idx="1">
                  <c:v>52.057099999999998</c:v>
                </c:pt>
                <c:pt idx="2">
                  <c:v>33.311100000000003</c:v>
                </c:pt>
              </c:numCache>
            </c:numRef>
          </c:val>
          <c:extLst>
            <c:ext xmlns:c16="http://schemas.microsoft.com/office/drawing/2014/chart" uri="{C3380CC4-5D6E-409C-BE32-E72D297353CC}">
              <c16:uniqueId val="{00000001-2B6F-4EC1-8B8B-3702024584B3}"/>
            </c:ext>
          </c:extLst>
        </c:ser>
        <c:ser>
          <c:idx val="2"/>
          <c:order val="2"/>
          <c:tx>
            <c:strRef>
              <c:f>Sheet1!$D$2</c:f>
              <c:strCache>
                <c:ptCount val="1"/>
                <c:pt idx="0">
                  <c:v>FS2020</c:v>
                </c:pt>
              </c:strCache>
            </c:strRef>
          </c:tx>
          <c:spPr>
            <a:solidFill>
              <a:schemeClr val="accent3"/>
            </a:solidFill>
            <a:ln>
              <a:noFill/>
            </a:ln>
            <a:effectLst/>
          </c:spPr>
          <c:invertIfNegative val="0"/>
          <c:cat>
            <c:strRef>
              <c:f>Sheet1!$A$3:$A$5</c:f>
              <c:strCache>
                <c:ptCount val="3"/>
                <c:pt idx="0">
                  <c:v>ADP</c:v>
                </c:pt>
                <c:pt idx="1">
                  <c:v>BLEND</c:v>
                </c:pt>
                <c:pt idx="2">
                  <c:v>RVSM</c:v>
                </c:pt>
              </c:strCache>
            </c:strRef>
          </c:cat>
          <c:val>
            <c:numRef>
              <c:f>Sheet1!$D$3:$D$5</c:f>
              <c:numCache>
                <c:formatCode>0</c:formatCode>
                <c:ptCount val="3"/>
                <c:pt idx="0">
                  <c:v>17.990400000000001</c:v>
                </c:pt>
                <c:pt idx="1">
                  <c:v>34.785699999999999</c:v>
                </c:pt>
                <c:pt idx="2">
                  <c:v>17.680900000000001</c:v>
                </c:pt>
              </c:numCache>
            </c:numRef>
          </c:val>
          <c:extLst>
            <c:ext xmlns:c16="http://schemas.microsoft.com/office/drawing/2014/chart" uri="{C3380CC4-5D6E-409C-BE32-E72D297353CC}">
              <c16:uniqueId val="{00000002-2B6F-4EC1-8B8B-3702024584B3}"/>
            </c:ext>
          </c:extLst>
        </c:ser>
        <c:dLbls>
          <c:showLegendKey val="0"/>
          <c:showVal val="0"/>
          <c:showCatName val="0"/>
          <c:showSerName val="0"/>
          <c:showPercent val="0"/>
          <c:showBubbleSize val="0"/>
        </c:dLbls>
        <c:gapWidth val="219"/>
        <c:overlap val="-27"/>
        <c:axId val="1544403184"/>
        <c:axId val="1639710416"/>
      </c:barChart>
      <c:catAx>
        <c:axId val="1544403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39710416"/>
        <c:crosses val="autoZero"/>
        <c:auto val="1"/>
        <c:lblAlgn val="ctr"/>
        <c:lblOffset val="100"/>
        <c:noMultiLvlLbl val="0"/>
      </c:catAx>
      <c:valAx>
        <c:axId val="16397104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4403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3">
  <a:schemeClr val="accent1"/>
  <a:schemeClr val="accent1"/>
  <a:schemeClr val="accent1"/>
  <a:schemeClr val="accent1"/>
  <a:schemeClr val="accent1"/>
  <a:schemeClr val="accent1"/>
</cs:colorStyle>
</file>

<file path=ppt/charts/colors3.xml><?xml version="1.0" encoding="utf-8"?>
<cs:colorStyle xmlns:cs="http://schemas.microsoft.com/office/drawing/2012/chartStyle" xmlns:a="http://schemas.openxmlformats.org/drawingml/2006/main" meth="withinLinear" id="3">
  <a:schemeClr val="accent1"/>
  <a:schemeClr val="accent1"/>
  <a:schemeClr val="accent1"/>
  <a:schemeClr val="accent1"/>
  <a:schemeClr val="accent1"/>
  <a:schemeClr val="accent1"/>
</cs:colorStyle>
</file>

<file path=ppt/charts/colors4.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2/11/2021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12567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2/11/2021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9828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2/11/2021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52383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2/11/2021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3429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2/11/2021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59440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2/11/2021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7286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2/11/2021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76943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2/11/2021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6534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2/11/2021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003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2/11/2021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623883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2/11/2021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9132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2/11/2021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816300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89" r:id="rId6"/>
    <p:sldLayoutId id="2147483685" r:id="rId7"/>
    <p:sldLayoutId id="2147483686" r:id="rId8"/>
    <p:sldLayoutId id="2147483687" r:id="rId9"/>
    <p:sldLayoutId id="2147483688" r:id="rId10"/>
    <p:sldLayoutId id="2147483690"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ocr.tomfritz@msu.edu" TargetMode="External"/><Relationship Id="rId2" Type="http://schemas.openxmlformats.org/officeDocument/2006/relationships/hyperlink" Target="mailto:poe.kellyschweda@msu.edu"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ivilrights.msu.edu/" TargetMode="External"/><Relationship Id="rId2" Type="http://schemas.openxmlformats.org/officeDocument/2006/relationships/hyperlink" Target="mailto:ocr.tanyajachimiak@msu.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990BAFCD-EA0A-47F4-8B00-AAB1E67A90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hoto of the clock on Beaumont Tower">
            <a:extLst>
              <a:ext uri="{FF2B5EF4-FFF2-40B4-BE49-F238E27FC236}">
                <a16:creationId xmlns:a16="http://schemas.microsoft.com/office/drawing/2014/main" id="{ECF05B12-BC14-438A-A537-09F8F8650167}"/>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2042645" y="643538"/>
            <a:ext cx="8107809" cy="3618586"/>
          </a:xfrm>
          <a:prstGeom prst="rect">
            <a:avLst/>
          </a:prstGeom>
        </p:spPr>
      </p:pic>
      <p:sp>
        <p:nvSpPr>
          <p:cNvPr id="54" name="Rectangle 53">
            <a:extLst>
              <a:ext uri="{FF2B5EF4-FFF2-40B4-BE49-F238E27FC236}">
                <a16:creationId xmlns:a16="http://schemas.microsoft.com/office/drawing/2014/main" id="{2F9C61D6-37CC-4AD4-83C3-022D08874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551037"/>
            <a:ext cx="12192000" cy="230696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92CCE00-85FD-4417-9BD2-07AE75D3F082}"/>
              </a:ext>
            </a:extLst>
          </p:cNvPr>
          <p:cNvSpPr>
            <a:spLocks noGrp="1"/>
          </p:cNvSpPr>
          <p:nvPr>
            <p:ph type="ctrTitle"/>
          </p:nvPr>
        </p:nvSpPr>
        <p:spPr>
          <a:xfrm>
            <a:off x="632900" y="4905662"/>
            <a:ext cx="7330353" cy="1541176"/>
          </a:xfrm>
        </p:spPr>
        <p:txBody>
          <a:bodyPr anchor="ctr">
            <a:normAutofit/>
          </a:bodyPr>
          <a:lstStyle/>
          <a:p>
            <a:pPr algn="r"/>
            <a:r>
              <a:rPr lang="en-US" sz="3400">
                <a:solidFill>
                  <a:srgbClr val="FFFFFF"/>
                </a:solidFill>
              </a:rPr>
              <a:t>Michigan State University </a:t>
            </a:r>
            <a:br>
              <a:rPr lang="en-US" sz="3400">
                <a:solidFill>
                  <a:srgbClr val="FFFFFF"/>
                </a:solidFill>
              </a:rPr>
            </a:br>
            <a:r>
              <a:rPr lang="en-US" sz="3400">
                <a:solidFill>
                  <a:srgbClr val="FFFFFF"/>
                </a:solidFill>
              </a:rPr>
              <a:t>Office for Civil Rights and Title IX Education and Compliance</a:t>
            </a:r>
          </a:p>
        </p:txBody>
      </p:sp>
      <p:sp>
        <p:nvSpPr>
          <p:cNvPr id="3" name="Subtitle 2">
            <a:extLst>
              <a:ext uri="{FF2B5EF4-FFF2-40B4-BE49-F238E27FC236}">
                <a16:creationId xmlns:a16="http://schemas.microsoft.com/office/drawing/2014/main" id="{712A587B-D519-4D4C-95D7-FC32B70750A1}"/>
              </a:ext>
            </a:extLst>
          </p:cNvPr>
          <p:cNvSpPr>
            <a:spLocks noGrp="1"/>
          </p:cNvSpPr>
          <p:nvPr>
            <p:ph type="subTitle" idx="1"/>
          </p:nvPr>
        </p:nvSpPr>
        <p:spPr>
          <a:xfrm>
            <a:off x="8288040" y="4928681"/>
            <a:ext cx="3271059" cy="1495139"/>
          </a:xfrm>
        </p:spPr>
        <p:txBody>
          <a:bodyPr anchor="ctr">
            <a:normAutofit/>
          </a:bodyPr>
          <a:lstStyle/>
          <a:p>
            <a:r>
              <a:rPr lang="en-US" sz="1800">
                <a:solidFill>
                  <a:srgbClr val="FFFFFF"/>
                </a:solidFill>
              </a:rPr>
              <a:t>AY 2019-2020 Snapshot</a:t>
            </a:r>
          </a:p>
        </p:txBody>
      </p:sp>
      <p:cxnSp>
        <p:nvCxnSpPr>
          <p:cNvPr id="56" name="Straight Connector 55">
            <a:extLst>
              <a:ext uri="{FF2B5EF4-FFF2-40B4-BE49-F238E27FC236}">
                <a16:creationId xmlns:a16="http://schemas.microsoft.com/office/drawing/2014/main" id="{2669285E-35F6-4010-B084-229A808458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7532847" y="5676251"/>
            <a:ext cx="11887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5659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6" name="Rectangle 85">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B06915D-DC89-41DB-9173-6FF39B5F53D0}"/>
              </a:ext>
            </a:extLst>
          </p:cNvPr>
          <p:cNvSpPr>
            <a:spLocks noGrp="1"/>
          </p:cNvSpPr>
          <p:nvPr>
            <p:ph type="title"/>
          </p:nvPr>
        </p:nvSpPr>
        <p:spPr>
          <a:xfrm>
            <a:off x="492370" y="516836"/>
            <a:ext cx="3084844" cy="1961086"/>
          </a:xfrm>
        </p:spPr>
        <p:txBody>
          <a:bodyPr vert="horz" lIns="91440" tIns="45720" rIns="91440" bIns="45720" rtlCol="0" anchor="b">
            <a:normAutofit/>
          </a:bodyPr>
          <a:lstStyle/>
          <a:p>
            <a:r>
              <a:rPr lang="en-US" sz="2500" dirty="0">
                <a:solidFill>
                  <a:srgbClr val="FFFFFF"/>
                </a:solidFill>
              </a:rPr>
              <a:t>Office of Institutional Equity (OIE)</a:t>
            </a:r>
          </a:p>
        </p:txBody>
      </p:sp>
      <p:cxnSp>
        <p:nvCxnSpPr>
          <p:cNvPr id="90" name="Straight Connector 89">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A5C574E-A9B5-4A69-B725-AE44D67F9887}"/>
              </a:ext>
            </a:extLst>
          </p:cNvPr>
          <p:cNvSpPr txBox="1"/>
          <p:nvPr/>
        </p:nvSpPr>
        <p:spPr>
          <a:xfrm>
            <a:off x="571752" y="2799654"/>
            <a:ext cx="3005462" cy="3189665"/>
          </a:xfrm>
          <a:prstGeom prst="rect">
            <a:avLst/>
          </a:prstGeom>
        </p:spPr>
        <p:txBody>
          <a:bodyPr vert="horz" lIns="0" tIns="45720" rIns="0" bIns="45720" rtlCol="0">
            <a:normAutofit/>
          </a:bodyPr>
          <a:lstStyle/>
          <a:p>
            <a:pPr>
              <a:spcAft>
                <a:spcPts val="600"/>
              </a:spcAft>
              <a:buFont typeface="Calibri" panose="020F0502020204030204" pitchFamily="34" charset="0"/>
            </a:pPr>
            <a:r>
              <a:rPr lang="en-US" dirty="0">
                <a:solidFill>
                  <a:srgbClr val="FFFFFF"/>
                </a:solidFill>
              </a:rPr>
              <a:t>Aggregate numbers include reports previously categorized as bias reports. Under the ADP and RVSM and Title IX Policy, there are no distinctions between reports categorized as discrimination and bias.</a:t>
            </a:r>
          </a:p>
        </p:txBody>
      </p:sp>
      <p:graphicFrame>
        <p:nvGraphicFramePr>
          <p:cNvPr id="27" name="Content Placeholder 3" descr="Chart that shows the different groups of reported violations.">
            <a:extLst>
              <a:ext uri="{FF2B5EF4-FFF2-40B4-BE49-F238E27FC236}">
                <a16:creationId xmlns:a16="http://schemas.microsoft.com/office/drawing/2014/main" id="{427DBC31-C973-467A-B3E6-E2B9A00795EB}"/>
              </a:ext>
            </a:extLst>
          </p:cNvPr>
          <p:cNvGraphicFramePr>
            <a:graphicFrameLocks/>
          </p:cNvGraphicFramePr>
          <p:nvPr>
            <p:extLst>
              <p:ext uri="{D42A27DB-BD31-4B8C-83A1-F6EECF244321}">
                <p14:modId xmlns:p14="http://schemas.microsoft.com/office/powerpoint/2010/main" val="3392424743"/>
              </p:ext>
            </p:extLst>
          </p:nvPr>
        </p:nvGraphicFramePr>
        <p:xfrm>
          <a:off x="4815502" y="264160"/>
          <a:ext cx="6265033" cy="5831259"/>
        </p:xfrm>
        <a:graphic>
          <a:graphicData uri="http://schemas.openxmlformats.org/drawingml/2006/table">
            <a:tbl>
              <a:tblPr firstRow="1" bandRow="1">
                <a:tableStyleId>{073A0DAA-6AF3-43AB-8588-CEC1D06C72B9}</a:tableStyleId>
              </a:tblPr>
              <a:tblGrid>
                <a:gridCol w="5137011">
                  <a:extLst>
                    <a:ext uri="{9D8B030D-6E8A-4147-A177-3AD203B41FA5}">
                      <a16:colId xmlns:a16="http://schemas.microsoft.com/office/drawing/2014/main" val="3855715232"/>
                    </a:ext>
                  </a:extLst>
                </a:gridCol>
                <a:gridCol w="1128022">
                  <a:extLst>
                    <a:ext uri="{9D8B030D-6E8A-4147-A177-3AD203B41FA5}">
                      <a16:colId xmlns:a16="http://schemas.microsoft.com/office/drawing/2014/main" val="207017942"/>
                    </a:ext>
                  </a:extLst>
                </a:gridCol>
              </a:tblGrid>
              <a:tr h="639773">
                <a:tc>
                  <a:txBody>
                    <a:bodyPr/>
                    <a:lstStyle/>
                    <a:p>
                      <a:pPr algn="l" fontAlgn="b"/>
                      <a:endParaRPr lang="en-US" sz="1600" u="none" strike="noStrike" cap="none" spc="0" dirty="0">
                        <a:effectLst/>
                      </a:endParaRPr>
                    </a:p>
                    <a:p>
                      <a:pPr algn="l" fontAlgn="b"/>
                      <a:r>
                        <a:rPr lang="en-US" sz="1600" u="none" strike="noStrike" cap="none" spc="0" dirty="0">
                          <a:effectLst/>
                        </a:rPr>
                        <a:t> Grouped Reported Violations (ADP)</a:t>
                      </a:r>
                    </a:p>
                    <a:p>
                      <a:pPr algn="l" fontAlgn="b"/>
                      <a:endParaRPr lang="en-US" sz="1600" b="1" i="0" u="none" strike="noStrike" cap="none" spc="0" dirty="0">
                        <a:solidFill>
                          <a:schemeClr val="tx1"/>
                        </a:solidFill>
                        <a:effectLst/>
                        <a:latin typeface="+mn-lt"/>
                      </a:endParaRPr>
                    </a:p>
                  </a:txBody>
                  <a:tcPr marL="2571" marR="2571" marT="37401" marB="0" anchor="ctr"/>
                </a:tc>
                <a:tc>
                  <a:txBody>
                    <a:bodyPr/>
                    <a:lstStyle/>
                    <a:p>
                      <a:pPr algn="l" fontAlgn="b"/>
                      <a:r>
                        <a:rPr lang="en-US" sz="1600" u="none" strike="noStrike" cap="none" spc="0">
                          <a:effectLst/>
                        </a:rPr>
                        <a:t> Count</a:t>
                      </a:r>
                      <a:endParaRPr lang="en-US" sz="1600" b="1" i="0" u="none" strike="noStrike" cap="none" spc="0">
                        <a:solidFill>
                          <a:schemeClr val="tx1"/>
                        </a:solidFill>
                        <a:effectLst/>
                        <a:latin typeface="+mn-lt"/>
                      </a:endParaRPr>
                    </a:p>
                  </a:txBody>
                  <a:tcPr marL="2571" marR="2571" marT="37401" marB="0" anchor="ctr"/>
                </a:tc>
                <a:extLst>
                  <a:ext uri="{0D108BD9-81ED-4DB2-BD59-A6C34878D82A}">
                    <a16:rowId xmlns:a16="http://schemas.microsoft.com/office/drawing/2014/main" val="2382006729"/>
                  </a:ext>
                </a:extLst>
              </a:tr>
              <a:tr h="259899">
                <a:tc>
                  <a:txBody>
                    <a:bodyPr/>
                    <a:lstStyle/>
                    <a:p>
                      <a:pPr algn="l" fontAlgn="b"/>
                      <a:r>
                        <a:rPr lang="en-US" sz="1600" u="none" strike="noStrike" cap="none" spc="0" dirty="0">
                          <a:effectLst/>
                        </a:rPr>
                        <a:t>ADP – Retaliation</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a:effectLst/>
                        </a:rPr>
                        <a:t>4</a:t>
                      </a:r>
                      <a:endParaRPr lang="en-US" sz="1600" b="0" i="0" u="none" strike="noStrike" cap="none" spc="0">
                        <a:solidFill>
                          <a:schemeClr val="tx1"/>
                        </a:solidFill>
                        <a:effectLst/>
                        <a:latin typeface="+mn-lt"/>
                      </a:endParaRPr>
                    </a:p>
                  </a:txBody>
                  <a:tcPr marL="2571" marR="2571" marT="37401" marB="0" anchor="b"/>
                </a:tc>
                <a:extLst>
                  <a:ext uri="{0D108BD9-81ED-4DB2-BD59-A6C34878D82A}">
                    <a16:rowId xmlns:a16="http://schemas.microsoft.com/office/drawing/2014/main" val="4088229658"/>
                  </a:ext>
                </a:extLst>
              </a:tr>
              <a:tr h="259899">
                <a:tc>
                  <a:txBody>
                    <a:bodyPr/>
                    <a:lstStyle/>
                    <a:p>
                      <a:pPr algn="l" fontAlgn="b"/>
                      <a:r>
                        <a:rPr lang="en-US" sz="1600" u="none" strike="noStrike" cap="none" spc="0" dirty="0">
                          <a:effectLst/>
                        </a:rPr>
                        <a:t>Age</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28</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1429799509"/>
                  </a:ext>
                </a:extLst>
              </a:tr>
              <a:tr h="259899">
                <a:tc>
                  <a:txBody>
                    <a:bodyPr/>
                    <a:lstStyle/>
                    <a:p>
                      <a:pPr algn="l" fontAlgn="b"/>
                      <a:r>
                        <a:rPr lang="en-US" sz="1600" u="none" strike="noStrike" cap="none" spc="0" dirty="0">
                          <a:effectLst/>
                        </a:rPr>
                        <a:t>Color</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18</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545918747"/>
                  </a:ext>
                </a:extLst>
              </a:tr>
              <a:tr h="259899">
                <a:tc>
                  <a:txBody>
                    <a:bodyPr/>
                    <a:lstStyle/>
                    <a:p>
                      <a:pPr algn="l" fontAlgn="b"/>
                      <a:r>
                        <a:rPr lang="en-US" sz="1600" u="none" strike="noStrike" cap="none" spc="0" dirty="0">
                          <a:effectLst/>
                        </a:rPr>
                        <a:t>Disability</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78</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1170482739"/>
                  </a:ext>
                </a:extLst>
              </a:tr>
              <a:tr h="259899">
                <a:tc>
                  <a:txBody>
                    <a:bodyPr/>
                    <a:lstStyle/>
                    <a:p>
                      <a:pPr algn="l" fontAlgn="b"/>
                      <a:r>
                        <a:rPr lang="en-US" sz="1600" u="none" strike="noStrike" cap="none" spc="0" dirty="0">
                          <a:effectLst/>
                        </a:rPr>
                        <a:t>Gender Identity </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49</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799151693"/>
                  </a:ext>
                </a:extLst>
              </a:tr>
              <a:tr h="259899">
                <a:tc>
                  <a:txBody>
                    <a:bodyPr/>
                    <a:lstStyle/>
                    <a:p>
                      <a:pPr algn="l" fontAlgn="b"/>
                      <a:r>
                        <a:rPr lang="en-US" sz="1600" u="none" strike="noStrike" cap="none" spc="0" dirty="0">
                          <a:effectLst/>
                        </a:rPr>
                        <a:t>Gender</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163</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2074719716"/>
                  </a:ext>
                </a:extLst>
              </a:tr>
              <a:tr h="259899">
                <a:tc>
                  <a:txBody>
                    <a:bodyPr/>
                    <a:lstStyle/>
                    <a:p>
                      <a:pPr algn="l" fontAlgn="b"/>
                      <a:r>
                        <a:rPr lang="en-US" sz="1600" u="none" strike="noStrike" cap="none" spc="0" dirty="0">
                          <a:effectLst/>
                        </a:rPr>
                        <a:t>Height</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3</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2886978705"/>
                  </a:ext>
                </a:extLst>
              </a:tr>
              <a:tr h="259899">
                <a:tc>
                  <a:txBody>
                    <a:bodyPr/>
                    <a:lstStyle/>
                    <a:p>
                      <a:pPr algn="l" fontAlgn="b"/>
                      <a:r>
                        <a:rPr lang="en-US" sz="1600" u="none" strike="noStrike" cap="none" spc="0" dirty="0">
                          <a:effectLst/>
                        </a:rPr>
                        <a:t>Marital Status </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3</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2177745013"/>
                  </a:ext>
                </a:extLst>
              </a:tr>
              <a:tr h="259899">
                <a:tc>
                  <a:txBody>
                    <a:bodyPr/>
                    <a:lstStyle/>
                    <a:p>
                      <a:pPr algn="l" fontAlgn="b"/>
                      <a:r>
                        <a:rPr lang="en-US" sz="1600" u="none" strike="noStrike" cap="none" spc="0" dirty="0">
                          <a:effectLst/>
                        </a:rPr>
                        <a:t>National Origin </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109</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174367967"/>
                  </a:ext>
                </a:extLst>
              </a:tr>
              <a:tr h="259899">
                <a:tc>
                  <a:txBody>
                    <a:bodyPr/>
                    <a:lstStyle/>
                    <a:p>
                      <a:pPr algn="l" fontAlgn="b"/>
                      <a:r>
                        <a:rPr lang="en-US" sz="1600" u="none" strike="noStrike" cap="none" spc="0" dirty="0">
                          <a:effectLst/>
                        </a:rPr>
                        <a:t>Political Persuasion </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21</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3180281434"/>
                  </a:ext>
                </a:extLst>
              </a:tr>
              <a:tr h="259899">
                <a:tc>
                  <a:txBody>
                    <a:bodyPr/>
                    <a:lstStyle/>
                    <a:p>
                      <a:pPr algn="l" fontAlgn="b"/>
                      <a:r>
                        <a:rPr lang="en-US" sz="1600" u="none" strike="noStrike" cap="none" spc="0" dirty="0">
                          <a:effectLst/>
                        </a:rPr>
                        <a:t>Race</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275</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4105677407"/>
                  </a:ext>
                </a:extLst>
              </a:tr>
              <a:tr h="259899">
                <a:tc>
                  <a:txBody>
                    <a:bodyPr/>
                    <a:lstStyle/>
                    <a:p>
                      <a:pPr algn="l" fontAlgn="b"/>
                      <a:r>
                        <a:rPr lang="en-US" sz="1600" u="none" strike="noStrike" cap="none" spc="0" dirty="0">
                          <a:effectLst/>
                        </a:rPr>
                        <a:t>Religion </a:t>
                      </a:r>
                      <a:endParaRPr lang="en-US" sz="1600" b="0" i="0" u="none" strike="noStrike" cap="none" spc="0" dirty="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49</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897497003"/>
                  </a:ext>
                </a:extLst>
              </a:tr>
              <a:tr h="259899">
                <a:tc>
                  <a:txBody>
                    <a:bodyPr/>
                    <a:lstStyle/>
                    <a:p>
                      <a:pPr algn="l" fontAlgn="b"/>
                      <a:r>
                        <a:rPr lang="en-US" sz="1600" u="none" strike="noStrike" cap="none" spc="0">
                          <a:effectLst/>
                        </a:rPr>
                        <a:t>Retaliation</a:t>
                      </a:r>
                      <a:endParaRPr lang="en-US" sz="1600" b="0" i="0" u="none" strike="noStrike" cap="none" spc="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13</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2739731280"/>
                  </a:ext>
                </a:extLst>
              </a:tr>
              <a:tr h="259899">
                <a:tc>
                  <a:txBody>
                    <a:bodyPr/>
                    <a:lstStyle/>
                    <a:p>
                      <a:pPr algn="l" fontAlgn="b"/>
                      <a:r>
                        <a:rPr lang="en-US" sz="1600" u="none" strike="noStrike" cap="none" spc="0">
                          <a:effectLst/>
                        </a:rPr>
                        <a:t>Sexual Orientation</a:t>
                      </a:r>
                      <a:endParaRPr lang="en-US" sz="1600" b="0" i="0" u="none" strike="noStrike" cap="none" spc="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67</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3374708239"/>
                  </a:ext>
                </a:extLst>
              </a:tr>
              <a:tr h="259899">
                <a:tc>
                  <a:txBody>
                    <a:bodyPr/>
                    <a:lstStyle/>
                    <a:p>
                      <a:pPr algn="l" fontAlgn="b"/>
                      <a:r>
                        <a:rPr lang="en-US" sz="1600" u="none" strike="noStrike" cap="none" spc="0">
                          <a:effectLst/>
                        </a:rPr>
                        <a:t>Unknown</a:t>
                      </a:r>
                      <a:endParaRPr lang="en-US" sz="1600" b="0" i="0" u="none" strike="noStrike" cap="none" spc="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3</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537455533"/>
                  </a:ext>
                </a:extLst>
              </a:tr>
              <a:tr h="259899">
                <a:tc>
                  <a:txBody>
                    <a:bodyPr/>
                    <a:lstStyle/>
                    <a:p>
                      <a:pPr algn="l" fontAlgn="b"/>
                      <a:r>
                        <a:rPr lang="en-US" sz="1600" u="none" strike="noStrike" cap="none" spc="0">
                          <a:effectLst/>
                        </a:rPr>
                        <a:t>Veteran Status</a:t>
                      </a:r>
                      <a:endParaRPr lang="en-US" sz="1600" b="0" i="0" u="none" strike="noStrike" cap="none" spc="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2</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1210684379"/>
                  </a:ext>
                </a:extLst>
              </a:tr>
              <a:tr h="259899">
                <a:tc>
                  <a:txBody>
                    <a:bodyPr/>
                    <a:lstStyle/>
                    <a:p>
                      <a:pPr algn="l" fontAlgn="b"/>
                      <a:r>
                        <a:rPr lang="en-US" sz="1600" u="none" strike="noStrike" cap="none" spc="0">
                          <a:effectLst/>
                        </a:rPr>
                        <a:t>Weight</a:t>
                      </a:r>
                      <a:endParaRPr lang="en-US" sz="1600" b="0" i="0" u="none" strike="noStrike" cap="none" spc="0">
                        <a:solidFill>
                          <a:schemeClr val="tx1"/>
                        </a:solidFill>
                        <a:effectLst/>
                        <a:latin typeface="+mn-lt"/>
                      </a:endParaRPr>
                    </a:p>
                  </a:txBody>
                  <a:tcPr marL="2571" marR="2571" marT="37401" marB="0" anchor="b"/>
                </a:tc>
                <a:tc>
                  <a:txBody>
                    <a:bodyPr/>
                    <a:lstStyle/>
                    <a:p>
                      <a:pPr algn="l" fontAlgn="b"/>
                      <a:r>
                        <a:rPr lang="en-US" sz="1600" u="none" strike="noStrike" cap="none" spc="0" dirty="0">
                          <a:effectLst/>
                        </a:rPr>
                        <a:t>12</a:t>
                      </a:r>
                      <a:endParaRPr lang="en-US" sz="1600" b="0"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1084767021"/>
                  </a:ext>
                </a:extLst>
              </a:tr>
              <a:tr h="259899">
                <a:tc>
                  <a:txBody>
                    <a:bodyPr/>
                    <a:lstStyle/>
                    <a:p>
                      <a:pPr algn="r" fontAlgn="b"/>
                      <a:r>
                        <a:rPr lang="en-US" sz="1600" b="1" u="none" strike="noStrike" cap="none" spc="0" dirty="0">
                          <a:effectLst/>
                        </a:rPr>
                        <a:t>TOTAL</a:t>
                      </a:r>
                      <a:endParaRPr lang="en-US" sz="1600" b="1" i="0" u="none" strike="noStrike" cap="none" spc="0" dirty="0">
                        <a:solidFill>
                          <a:schemeClr val="tx1"/>
                        </a:solidFill>
                        <a:effectLst/>
                        <a:latin typeface="+mn-lt"/>
                      </a:endParaRPr>
                    </a:p>
                  </a:txBody>
                  <a:tcPr marL="2571" marR="2571" marT="37401" marB="0" anchor="b"/>
                </a:tc>
                <a:tc>
                  <a:txBody>
                    <a:bodyPr/>
                    <a:lstStyle/>
                    <a:p>
                      <a:pPr algn="r" fontAlgn="b"/>
                      <a:r>
                        <a:rPr lang="en-US" sz="1600" b="1" u="none" strike="noStrike" cap="none" spc="0" dirty="0">
                          <a:effectLst/>
                        </a:rPr>
                        <a:t>864</a:t>
                      </a:r>
                      <a:endParaRPr lang="en-US" sz="1600" b="1" i="0" u="none" strike="noStrike" cap="none" spc="0" dirty="0">
                        <a:solidFill>
                          <a:schemeClr val="tx1"/>
                        </a:solidFill>
                        <a:effectLst/>
                        <a:latin typeface="+mn-lt"/>
                      </a:endParaRPr>
                    </a:p>
                  </a:txBody>
                  <a:tcPr marL="2571" marR="2571" marT="37401" marB="0" anchor="b"/>
                </a:tc>
                <a:extLst>
                  <a:ext uri="{0D108BD9-81ED-4DB2-BD59-A6C34878D82A}">
                    <a16:rowId xmlns:a16="http://schemas.microsoft.com/office/drawing/2014/main" val="3949332995"/>
                  </a:ext>
                </a:extLst>
              </a:tr>
            </a:tbl>
          </a:graphicData>
        </a:graphic>
      </p:graphicFrame>
      <p:sp>
        <p:nvSpPr>
          <p:cNvPr id="8" name="TextBox 7">
            <a:extLst>
              <a:ext uri="{FF2B5EF4-FFF2-40B4-BE49-F238E27FC236}">
                <a16:creationId xmlns:a16="http://schemas.microsoft.com/office/drawing/2014/main" id="{8DAC59E6-E8A1-4D45-A8A9-40BEBACF6DCB}"/>
              </a:ext>
            </a:extLst>
          </p:cNvPr>
          <p:cNvSpPr txBox="1"/>
          <p:nvPr/>
        </p:nvSpPr>
        <p:spPr>
          <a:xfrm>
            <a:off x="173436" y="5389154"/>
            <a:ext cx="3713077" cy="1200329"/>
          </a:xfrm>
          <a:prstGeom prst="rect">
            <a:avLst/>
          </a:prstGeom>
          <a:noFill/>
        </p:spPr>
        <p:txBody>
          <a:bodyPr wrap="square" rtlCol="0">
            <a:spAutoFit/>
          </a:bodyPr>
          <a:lstStyle/>
          <a:p>
            <a:r>
              <a:rPr lang="en-US" dirty="0">
                <a:solidFill>
                  <a:schemeClr val="bg1"/>
                </a:solidFill>
              </a:rPr>
              <a:t>NOTE: The counts in this table represent total number of violations, not cases/respondents. Each case may have more than one violation.</a:t>
            </a:r>
          </a:p>
        </p:txBody>
      </p:sp>
    </p:spTree>
    <p:extLst>
      <p:ext uri="{BB962C8B-B14F-4D97-AF65-F5344CB8AC3E}">
        <p14:creationId xmlns:p14="http://schemas.microsoft.com/office/powerpoint/2010/main" val="1389856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9" name="Straight Connector 58">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61" name="Rectangle 60">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B06915D-DC89-41DB-9173-6FF39B5F53D0}"/>
              </a:ext>
            </a:extLst>
          </p:cNvPr>
          <p:cNvSpPr>
            <a:spLocks noGrp="1"/>
          </p:cNvSpPr>
          <p:nvPr>
            <p:ph type="title"/>
          </p:nvPr>
        </p:nvSpPr>
        <p:spPr>
          <a:xfrm>
            <a:off x="435869" y="1737591"/>
            <a:ext cx="3659246" cy="1765188"/>
          </a:xfrm>
        </p:spPr>
        <p:txBody>
          <a:bodyPr vert="horz" lIns="91440" tIns="45720" rIns="91440" bIns="45720" rtlCol="0" anchor="b">
            <a:normAutofit/>
          </a:bodyPr>
          <a:lstStyle/>
          <a:p>
            <a:r>
              <a:rPr lang="en-US" sz="3700" dirty="0">
                <a:solidFill>
                  <a:srgbClr val="FFFFFF"/>
                </a:solidFill>
              </a:rPr>
              <a:t>Office of Institutional Equity (OIE)</a:t>
            </a:r>
          </a:p>
        </p:txBody>
      </p:sp>
      <p:cxnSp>
        <p:nvCxnSpPr>
          <p:cNvPr id="65" name="Straight Connector 64">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3" name="Table 3">
            <a:extLst>
              <a:ext uri="{FF2B5EF4-FFF2-40B4-BE49-F238E27FC236}">
                <a16:creationId xmlns:a16="http://schemas.microsoft.com/office/drawing/2014/main" id="{D76F38C5-F18D-4D02-9E9E-8B68E31F73AC}"/>
              </a:ext>
            </a:extLst>
          </p:cNvPr>
          <p:cNvGraphicFramePr>
            <a:graphicFrameLocks noGrp="1"/>
          </p:cNvGraphicFramePr>
          <p:nvPr>
            <p:extLst>
              <p:ext uri="{D42A27DB-BD31-4B8C-83A1-F6EECF244321}">
                <p14:modId xmlns:p14="http://schemas.microsoft.com/office/powerpoint/2010/main" val="650033397"/>
              </p:ext>
            </p:extLst>
          </p:nvPr>
        </p:nvGraphicFramePr>
        <p:xfrm>
          <a:off x="5302773" y="68580"/>
          <a:ext cx="6453358" cy="6304280"/>
        </p:xfrm>
        <a:graphic>
          <a:graphicData uri="http://schemas.openxmlformats.org/drawingml/2006/table">
            <a:tbl>
              <a:tblPr firstRow="1" bandRow="1">
                <a:tableStyleId>{073A0DAA-6AF3-43AB-8588-CEC1D06C72B9}</a:tableStyleId>
              </a:tblPr>
              <a:tblGrid>
                <a:gridCol w="5182347">
                  <a:extLst>
                    <a:ext uri="{9D8B030D-6E8A-4147-A177-3AD203B41FA5}">
                      <a16:colId xmlns:a16="http://schemas.microsoft.com/office/drawing/2014/main" val="2495521763"/>
                    </a:ext>
                  </a:extLst>
                </a:gridCol>
                <a:gridCol w="1271011">
                  <a:extLst>
                    <a:ext uri="{9D8B030D-6E8A-4147-A177-3AD203B41FA5}">
                      <a16:colId xmlns:a16="http://schemas.microsoft.com/office/drawing/2014/main" val="3630642342"/>
                    </a:ext>
                  </a:extLst>
                </a:gridCol>
              </a:tblGrid>
              <a:tr h="370840">
                <a:tc>
                  <a:txBody>
                    <a:bodyPr/>
                    <a:lstStyle/>
                    <a:p>
                      <a:r>
                        <a:rPr lang="en-US" sz="1600" dirty="0"/>
                        <a:t>Reported Violations (RVSM)</a:t>
                      </a:r>
                    </a:p>
                  </a:txBody>
                  <a:tcPr/>
                </a:tc>
                <a:tc>
                  <a:txBody>
                    <a:bodyPr/>
                    <a:lstStyle/>
                    <a:p>
                      <a:r>
                        <a:rPr lang="en-US" sz="1600" dirty="0"/>
                        <a:t>Count</a:t>
                      </a:r>
                    </a:p>
                  </a:txBody>
                  <a:tcPr/>
                </a:tc>
                <a:extLst>
                  <a:ext uri="{0D108BD9-81ED-4DB2-BD59-A6C34878D82A}">
                    <a16:rowId xmlns:a16="http://schemas.microsoft.com/office/drawing/2014/main" val="3728560074"/>
                  </a:ext>
                </a:extLst>
              </a:tr>
              <a:tr h="370840">
                <a:tc>
                  <a:txBody>
                    <a:bodyPr/>
                    <a:lstStyle/>
                    <a:p>
                      <a:r>
                        <a:rPr lang="en-US" sz="1600" dirty="0"/>
                        <a:t>Domestic/Dating Violence</a:t>
                      </a:r>
                    </a:p>
                  </a:txBody>
                  <a:tcPr/>
                </a:tc>
                <a:tc>
                  <a:txBody>
                    <a:bodyPr/>
                    <a:lstStyle/>
                    <a:p>
                      <a:r>
                        <a:rPr lang="en-US" sz="1600" dirty="0"/>
                        <a:t>182</a:t>
                      </a:r>
                    </a:p>
                  </a:txBody>
                  <a:tcPr/>
                </a:tc>
                <a:extLst>
                  <a:ext uri="{0D108BD9-81ED-4DB2-BD59-A6C34878D82A}">
                    <a16:rowId xmlns:a16="http://schemas.microsoft.com/office/drawing/2014/main" val="227466420"/>
                  </a:ext>
                </a:extLst>
              </a:tr>
              <a:tr h="370840">
                <a:tc>
                  <a:txBody>
                    <a:bodyPr/>
                    <a:lstStyle/>
                    <a:p>
                      <a:r>
                        <a:rPr lang="en-US" sz="1600" dirty="0"/>
                        <a:t>False Complaint</a:t>
                      </a:r>
                    </a:p>
                  </a:txBody>
                  <a:tcPr/>
                </a:tc>
                <a:tc>
                  <a:txBody>
                    <a:bodyPr/>
                    <a:lstStyle/>
                    <a:p>
                      <a:r>
                        <a:rPr lang="en-US" sz="1600" dirty="0"/>
                        <a:t>2</a:t>
                      </a:r>
                    </a:p>
                  </a:txBody>
                  <a:tcPr/>
                </a:tc>
                <a:extLst>
                  <a:ext uri="{0D108BD9-81ED-4DB2-BD59-A6C34878D82A}">
                    <a16:rowId xmlns:a16="http://schemas.microsoft.com/office/drawing/2014/main" val="1502678333"/>
                  </a:ext>
                </a:extLst>
              </a:tr>
              <a:tr h="370840">
                <a:tc>
                  <a:txBody>
                    <a:bodyPr/>
                    <a:lstStyle/>
                    <a:p>
                      <a:r>
                        <a:rPr lang="en-US" sz="1600" dirty="0"/>
                        <a:t>Mandatory Reporting Failure</a:t>
                      </a:r>
                    </a:p>
                  </a:txBody>
                  <a:tcPr/>
                </a:tc>
                <a:tc>
                  <a:txBody>
                    <a:bodyPr/>
                    <a:lstStyle/>
                    <a:p>
                      <a:r>
                        <a:rPr lang="en-US" sz="1600" dirty="0"/>
                        <a:t>1</a:t>
                      </a:r>
                    </a:p>
                  </a:txBody>
                  <a:tcPr/>
                </a:tc>
                <a:extLst>
                  <a:ext uri="{0D108BD9-81ED-4DB2-BD59-A6C34878D82A}">
                    <a16:rowId xmlns:a16="http://schemas.microsoft.com/office/drawing/2014/main" val="2682763045"/>
                  </a:ext>
                </a:extLst>
              </a:tr>
              <a:tr h="370840">
                <a:tc>
                  <a:txBody>
                    <a:bodyPr/>
                    <a:lstStyle/>
                    <a:p>
                      <a:r>
                        <a:rPr lang="en-US" sz="1600" dirty="0"/>
                        <a:t>Non-Consensual Sexual Contact</a:t>
                      </a:r>
                    </a:p>
                  </a:txBody>
                  <a:tcPr/>
                </a:tc>
                <a:tc>
                  <a:txBody>
                    <a:bodyPr/>
                    <a:lstStyle/>
                    <a:p>
                      <a:r>
                        <a:rPr lang="en-US" sz="1600" dirty="0"/>
                        <a:t>3</a:t>
                      </a:r>
                    </a:p>
                  </a:txBody>
                  <a:tcPr/>
                </a:tc>
                <a:extLst>
                  <a:ext uri="{0D108BD9-81ED-4DB2-BD59-A6C34878D82A}">
                    <a16:rowId xmlns:a16="http://schemas.microsoft.com/office/drawing/2014/main" val="3008414511"/>
                  </a:ext>
                </a:extLst>
              </a:tr>
              <a:tr h="370840">
                <a:tc>
                  <a:txBody>
                    <a:bodyPr/>
                    <a:lstStyle/>
                    <a:p>
                      <a:r>
                        <a:rPr lang="en-US" sz="1600" dirty="0"/>
                        <a:t>Non-Consensual Sexual Penetration</a:t>
                      </a:r>
                    </a:p>
                  </a:txBody>
                  <a:tcPr/>
                </a:tc>
                <a:tc>
                  <a:txBody>
                    <a:bodyPr/>
                    <a:lstStyle/>
                    <a:p>
                      <a:r>
                        <a:rPr lang="en-US" sz="1600" dirty="0"/>
                        <a:t>6</a:t>
                      </a:r>
                    </a:p>
                  </a:txBody>
                  <a:tcPr/>
                </a:tc>
                <a:extLst>
                  <a:ext uri="{0D108BD9-81ED-4DB2-BD59-A6C34878D82A}">
                    <a16:rowId xmlns:a16="http://schemas.microsoft.com/office/drawing/2014/main" val="1756212848"/>
                  </a:ext>
                </a:extLst>
              </a:tr>
              <a:tr h="370840">
                <a:tc>
                  <a:txBody>
                    <a:bodyPr/>
                    <a:lstStyle/>
                    <a:p>
                      <a:r>
                        <a:rPr lang="en-US" sz="1600" dirty="0"/>
                        <a:t>Rape</a:t>
                      </a:r>
                    </a:p>
                  </a:txBody>
                  <a:tcPr/>
                </a:tc>
                <a:tc>
                  <a:txBody>
                    <a:bodyPr/>
                    <a:lstStyle/>
                    <a:p>
                      <a:r>
                        <a:rPr lang="en-US" sz="1600" dirty="0"/>
                        <a:t>46</a:t>
                      </a:r>
                    </a:p>
                  </a:txBody>
                  <a:tcPr/>
                </a:tc>
                <a:extLst>
                  <a:ext uri="{0D108BD9-81ED-4DB2-BD59-A6C34878D82A}">
                    <a16:rowId xmlns:a16="http://schemas.microsoft.com/office/drawing/2014/main" val="4086457255"/>
                  </a:ext>
                </a:extLst>
              </a:tr>
              <a:tr h="370840">
                <a:tc>
                  <a:txBody>
                    <a:bodyPr/>
                    <a:lstStyle/>
                    <a:p>
                      <a:r>
                        <a:rPr lang="en-US" sz="1600" dirty="0"/>
                        <a:t>Retaliation</a:t>
                      </a:r>
                    </a:p>
                  </a:txBody>
                  <a:tcPr/>
                </a:tc>
                <a:tc>
                  <a:txBody>
                    <a:bodyPr/>
                    <a:lstStyle/>
                    <a:p>
                      <a:r>
                        <a:rPr lang="en-US" sz="1600" dirty="0"/>
                        <a:t>18</a:t>
                      </a:r>
                    </a:p>
                  </a:txBody>
                  <a:tcPr/>
                </a:tc>
                <a:extLst>
                  <a:ext uri="{0D108BD9-81ED-4DB2-BD59-A6C34878D82A}">
                    <a16:rowId xmlns:a16="http://schemas.microsoft.com/office/drawing/2014/main" val="2505910721"/>
                  </a:ext>
                </a:extLst>
              </a:tr>
              <a:tr h="370840">
                <a:tc>
                  <a:txBody>
                    <a:bodyPr/>
                    <a:lstStyle/>
                    <a:p>
                      <a:r>
                        <a:rPr lang="en-US" sz="1600" dirty="0"/>
                        <a:t>Sexual Assault</a:t>
                      </a:r>
                    </a:p>
                  </a:txBody>
                  <a:tcPr/>
                </a:tc>
                <a:tc>
                  <a:txBody>
                    <a:bodyPr/>
                    <a:lstStyle/>
                    <a:p>
                      <a:r>
                        <a:rPr lang="en-US" sz="1600" dirty="0"/>
                        <a:t>258</a:t>
                      </a:r>
                    </a:p>
                  </a:txBody>
                  <a:tcPr/>
                </a:tc>
                <a:extLst>
                  <a:ext uri="{0D108BD9-81ED-4DB2-BD59-A6C34878D82A}">
                    <a16:rowId xmlns:a16="http://schemas.microsoft.com/office/drawing/2014/main" val="1588670390"/>
                  </a:ext>
                </a:extLst>
              </a:tr>
              <a:tr h="370840">
                <a:tc>
                  <a:txBody>
                    <a:bodyPr/>
                    <a:lstStyle/>
                    <a:p>
                      <a:r>
                        <a:rPr lang="en-US" sz="1600" dirty="0"/>
                        <a:t>Sexual Contact</a:t>
                      </a:r>
                    </a:p>
                  </a:txBody>
                  <a:tcPr/>
                </a:tc>
                <a:tc>
                  <a:txBody>
                    <a:bodyPr/>
                    <a:lstStyle/>
                    <a:p>
                      <a:r>
                        <a:rPr lang="en-US" sz="1600" dirty="0"/>
                        <a:t>86</a:t>
                      </a:r>
                    </a:p>
                  </a:txBody>
                  <a:tcPr/>
                </a:tc>
                <a:extLst>
                  <a:ext uri="{0D108BD9-81ED-4DB2-BD59-A6C34878D82A}">
                    <a16:rowId xmlns:a16="http://schemas.microsoft.com/office/drawing/2014/main" val="1294869937"/>
                  </a:ext>
                </a:extLst>
              </a:tr>
              <a:tr h="370840">
                <a:tc>
                  <a:txBody>
                    <a:bodyPr/>
                    <a:lstStyle/>
                    <a:p>
                      <a:r>
                        <a:rPr lang="en-US" sz="1600" dirty="0"/>
                        <a:t>Sexual Exploitation</a:t>
                      </a:r>
                    </a:p>
                  </a:txBody>
                  <a:tcPr/>
                </a:tc>
                <a:tc>
                  <a:txBody>
                    <a:bodyPr/>
                    <a:lstStyle/>
                    <a:p>
                      <a:r>
                        <a:rPr lang="en-US" sz="1600" dirty="0"/>
                        <a:t>90</a:t>
                      </a:r>
                    </a:p>
                  </a:txBody>
                  <a:tcPr/>
                </a:tc>
                <a:extLst>
                  <a:ext uri="{0D108BD9-81ED-4DB2-BD59-A6C34878D82A}">
                    <a16:rowId xmlns:a16="http://schemas.microsoft.com/office/drawing/2014/main" val="3548551941"/>
                  </a:ext>
                </a:extLst>
              </a:tr>
              <a:tr h="370840">
                <a:tc>
                  <a:txBody>
                    <a:bodyPr/>
                    <a:lstStyle/>
                    <a:p>
                      <a:r>
                        <a:rPr lang="en-US" sz="1600" dirty="0"/>
                        <a:t>Sexual Harassment</a:t>
                      </a:r>
                    </a:p>
                  </a:txBody>
                  <a:tcPr/>
                </a:tc>
                <a:tc>
                  <a:txBody>
                    <a:bodyPr/>
                    <a:lstStyle/>
                    <a:p>
                      <a:r>
                        <a:rPr lang="en-US" sz="1600" dirty="0"/>
                        <a:t>242</a:t>
                      </a:r>
                    </a:p>
                  </a:txBody>
                  <a:tcPr/>
                </a:tc>
                <a:extLst>
                  <a:ext uri="{0D108BD9-81ED-4DB2-BD59-A6C34878D82A}">
                    <a16:rowId xmlns:a16="http://schemas.microsoft.com/office/drawing/2014/main" val="295389604"/>
                  </a:ext>
                </a:extLst>
              </a:tr>
              <a:tr h="370840">
                <a:tc>
                  <a:txBody>
                    <a:bodyPr/>
                    <a:lstStyle/>
                    <a:p>
                      <a:r>
                        <a:rPr lang="en-US" sz="1600" dirty="0"/>
                        <a:t>Stalking</a:t>
                      </a:r>
                    </a:p>
                  </a:txBody>
                  <a:tcPr/>
                </a:tc>
                <a:tc>
                  <a:txBody>
                    <a:bodyPr/>
                    <a:lstStyle/>
                    <a:p>
                      <a:r>
                        <a:rPr lang="en-US" sz="1600" dirty="0"/>
                        <a:t>123</a:t>
                      </a:r>
                    </a:p>
                  </a:txBody>
                  <a:tcPr/>
                </a:tc>
                <a:extLst>
                  <a:ext uri="{0D108BD9-81ED-4DB2-BD59-A6C34878D82A}">
                    <a16:rowId xmlns:a16="http://schemas.microsoft.com/office/drawing/2014/main" val="3160948820"/>
                  </a:ext>
                </a:extLst>
              </a:tr>
              <a:tr h="370840">
                <a:tc>
                  <a:txBody>
                    <a:bodyPr/>
                    <a:lstStyle/>
                    <a:p>
                      <a:r>
                        <a:rPr lang="en-US" sz="1600" dirty="0"/>
                        <a:t>Unknown </a:t>
                      </a:r>
                    </a:p>
                  </a:txBody>
                  <a:tcPr/>
                </a:tc>
                <a:tc>
                  <a:txBody>
                    <a:bodyPr/>
                    <a:lstStyle/>
                    <a:p>
                      <a:r>
                        <a:rPr lang="en-US" sz="1600" dirty="0"/>
                        <a:t>34</a:t>
                      </a:r>
                    </a:p>
                  </a:txBody>
                  <a:tcPr/>
                </a:tc>
                <a:extLst>
                  <a:ext uri="{0D108BD9-81ED-4DB2-BD59-A6C34878D82A}">
                    <a16:rowId xmlns:a16="http://schemas.microsoft.com/office/drawing/2014/main" val="1876150797"/>
                  </a:ext>
                </a:extLst>
              </a:tr>
              <a:tr h="370840">
                <a:tc>
                  <a:txBody>
                    <a:bodyPr/>
                    <a:lstStyle/>
                    <a:p>
                      <a:r>
                        <a:rPr lang="en-US" sz="1600" dirty="0"/>
                        <a:t>Unknown – Relationship Violence</a:t>
                      </a:r>
                    </a:p>
                  </a:txBody>
                  <a:tcPr/>
                </a:tc>
                <a:tc>
                  <a:txBody>
                    <a:bodyPr/>
                    <a:lstStyle/>
                    <a:p>
                      <a:r>
                        <a:rPr lang="en-US" sz="1600" dirty="0"/>
                        <a:t>1</a:t>
                      </a:r>
                    </a:p>
                  </a:txBody>
                  <a:tcPr/>
                </a:tc>
                <a:extLst>
                  <a:ext uri="{0D108BD9-81ED-4DB2-BD59-A6C34878D82A}">
                    <a16:rowId xmlns:a16="http://schemas.microsoft.com/office/drawing/2014/main" val="4037269493"/>
                  </a:ext>
                </a:extLst>
              </a:tr>
              <a:tr h="370840">
                <a:tc>
                  <a:txBody>
                    <a:bodyPr/>
                    <a:lstStyle/>
                    <a:p>
                      <a:r>
                        <a:rPr lang="en-US" sz="1600" dirty="0"/>
                        <a:t>Unknown – Sexual Assault</a:t>
                      </a:r>
                    </a:p>
                  </a:txBody>
                  <a:tcPr/>
                </a:tc>
                <a:tc>
                  <a:txBody>
                    <a:bodyPr/>
                    <a:lstStyle/>
                    <a:p>
                      <a:r>
                        <a:rPr lang="en-US" sz="1600" dirty="0"/>
                        <a:t>3</a:t>
                      </a:r>
                    </a:p>
                  </a:txBody>
                  <a:tcPr/>
                </a:tc>
                <a:extLst>
                  <a:ext uri="{0D108BD9-81ED-4DB2-BD59-A6C34878D82A}">
                    <a16:rowId xmlns:a16="http://schemas.microsoft.com/office/drawing/2014/main" val="674069324"/>
                  </a:ext>
                </a:extLst>
              </a:tr>
              <a:tr h="370840">
                <a:tc>
                  <a:txBody>
                    <a:bodyPr/>
                    <a:lstStyle/>
                    <a:p>
                      <a:pPr algn="r"/>
                      <a:r>
                        <a:rPr lang="en-US" sz="1600" b="1" dirty="0"/>
                        <a:t>TOTAL</a:t>
                      </a:r>
                    </a:p>
                  </a:txBody>
                  <a:tcPr/>
                </a:tc>
                <a:tc>
                  <a:txBody>
                    <a:bodyPr/>
                    <a:lstStyle/>
                    <a:p>
                      <a:r>
                        <a:rPr lang="en-US" sz="1600" b="1" dirty="0"/>
                        <a:t>1095</a:t>
                      </a:r>
                    </a:p>
                  </a:txBody>
                  <a:tcPr/>
                </a:tc>
                <a:extLst>
                  <a:ext uri="{0D108BD9-81ED-4DB2-BD59-A6C34878D82A}">
                    <a16:rowId xmlns:a16="http://schemas.microsoft.com/office/drawing/2014/main" val="3752714802"/>
                  </a:ext>
                </a:extLst>
              </a:tr>
            </a:tbl>
          </a:graphicData>
        </a:graphic>
      </p:graphicFrame>
      <p:sp>
        <p:nvSpPr>
          <p:cNvPr id="4" name="TextBox 3">
            <a:extLst>
              <a:ext uri="{FF2B5EF4-FFF2-40B4-BE49-F238E27FC236}">
                <a16:creationId xmlns:a16="http://schemas.microsoft.com/office/drawing/2014/main" id="{539FBCA5-D0E7-4425-95BA-1E67F6F3B9BC}"/>
              </a:ext>
            </a:extLst>
          </p:cNvPr>
          <p:cNvSpPr txBox="1"/>
          <p:nvPr/>
        </p:nvSpPr>
        <p:spPr>
          <a:xfrm>
            <a:off x="229003" y="5247846"/>
            <a:ext cx="4170868" cy="1200329"/>
          </a:xfrm>
          <a:prstGeom prst="rect">
            <a:avLst/>
          </a:prstGeom>
          <a:noFill/>
        </p:spPr>
        <p:txBody>
          <a:bodyPr wrap="square" rtlCol="0">
            <a:spAutoFit/>
          </a:bodyPr>
          <a:lstStyle/>
          <a:p>
            <a:r>
              <a:rPr lang="en-US" dirty="0">
                <a:solidFill>
                  <a:schemeClr val="bg1"/>
                </a:solidFill>
              </a:rPr>
              <a:t>NOTE: The counts in this table represent total number of violations, not cases/respondents. Each case may have more than one violation.</a:t>
            </a:r>
          </a:p>
        </p:txBody>
      </p:sp>
    </p:spTree>
    <p:extLst>
      <p:ext uri="{BB962C8B-B14F-4D97-AF65-F5344CB8AC3E}">
        <p14:creationId xmlns:p14="http://schemas.microsoft.com/office/powerpoint/2010/main" val="385057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0">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 name="Straight Connector 12">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3" name="Rectangle 14">
            <a:extLst>
              <a:ext uri="{FF2B5EF4-FFF2-40B4-BE49-F238E27FC236}">
                <a16:creationId xmlns:a16="http://schemas.microsoft.com/office/drawing/2014/main" id="{33428ACC-71EC-4171-9527-10983BA6B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CB563C-0599-478E-BA5D-D6E71986BB87}"/>
              </a:ext>
            </a:extLst>
          </p:cNvPr>
          <p:cNvSpPr>
            <a:spLocks noGrp="1"/>
          </p:cNvSpPr>
          <p:nvPr>
            <p:ph type="title"/>
          </p:nvPr>
        </p:nvSpPr>
        <p:spPr>
          <a:xfrm>
            <a:off x="8141110" y="639098"/>
            <a:ext cx="3401961" cy="3494790"/>
          </a:xfrm>
        </p:spPr>
        <p:txBody>
          <a:bodyPr vert="horz" lIns="91440" tIns="45720" rIns="91440" bIns="45720" rtlCol="0" anchor="b">
            <a:normAutofit/>
          </a:bodyPr>
          <a:lstStyle/>
          <a:p>
            <a:r>
              <a:rPr lang="en-US" sz="4200">
                <a:solidFill>
                  <a:schemeClr val="tx1">
                    <a:lumMod val="85000"/>
                    <a:lumOff val="15000"/>
                  </a:schemeClr>
                </a:solidFill>
              </a:rPr>
              <a:t>Office of Institutional Equity</a:t>
            </a:r>
          </a:p>
        </p:txBody>
      </p:sp>
      <p:cxnSp>
        <p:nvCxnSpPr>
          <p:cNvPr id="24" name="Straight Connector 16">
            <a:extLst>
              <a:ext uri="{FF2B5EF4-FFF2-40B4-BE49-F238E27FC236}">
                <a16:creationId xmlns:a16="http://schemas.microsoft.com/office/drawing/2014/main" id="{BA22713B-ABB6-4391-97F9-0449A2B9B66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294754"/>
            <a:ext cx="32004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5" name="Rectangle 18">
            <a:extLst>
              <a:ext uri="{FF2B5EF4-FFF2-40B4-BE49-F238E27FC236}">
                <a16:creationId xmlns:a16="http://schemas.microsoft.com/office/drawing/2014/main" id="{8D4480B4-953D-41FA-9052-09AB3A026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Chart 5" descr="Shows a bar chart of locations identified in RVSM and Title IX Reports. Chart shows 6">
            <a:extLst>
              <a:ext uri="{FF2B5EF4-FFF2-40B4-BE49-F238E27FC236}">
                <a16:creationId xmlns:a16="http://schemas.microsoft.com/office/drawing/2014/main" id="{18E63D47-7B8E-48DD-9F53-C047AA2AAFFE}"/>
              </a:ext>
            </a:extLst>
          </p:cNvPr>
          <p:cNvGraphicFramePr/>
          <p:nvPr>
            <p:extLst>
              <p:ext uri="{D42A27DB-BD31-4B8C-83A1-F6EECF244321}">
                <p14:modId xmlns:p14="http://schemas.microsoft.com/office/powerpoint/2010/main" val="2611430340"/>
              </p:ext>
            </p:extLst>
          </p:nvPr>
        </p:nvGraphicFramePr>
        <p:xfrm>
          <a:off x="633999" y="640081"/>
          <a:ext cx="6912217" cy="50541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9218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816AAF-9818-49F7-9AC6-0D0F6AEF2ACB}"/>
              </a:ext>
            </a:extLst>
          </p:cNvPr>
          <p:cNvSpPr>
            <a:spLocks noGrp="1"/>
          </p:cNvSpPr>
          <p:nvPr>
            <p:ph type="title"/>
          </p:nvPr>
        </p:nvSpPr>
        <p:spPr>
          <a:xfrm>
            <a:off x="643467" y="634946"/>
            <a:ext cx="3689094" cy="5055904"/>
          </a:xfrm>
        </p:spPr>
        <p:txBody>
          <a:bodyPr anchor="ctr">
            <a:normAutofit/>
          </a:bodyPr>
          <a:lstStyle/>
          <a:p>
            <a:pPr algn="r"/>
            <a:r>
              <a:rPr lang="en-US" dirty="0"/>
              <a:t>RVSM &amp; Title IX Policy</a:t>
            </a:r>
            <a:endParaRPr lang="en-US"/>
          </a:p>
        </p:txBody>
      </p:sp>
      <p:cxnSp>
        <p:nvCxnSpPr>
          <p:cNvPr id="13" name="Straight Connector 12">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Content Placeholder 5" descr="Bar graph showing respondents of RVSM and TItle IX policy violations in different shades of Blue. There were 477 or 54% unaffiliated, 134 or 15% emloyees, and 278 or 31% students">
            <a:extLst>
              <a:ext uri="{FF2B5EF4-FFF2-40B4-BE49-F238E27FC236}">
                <a16:creationId xmlns:a16="http://schemas.microsoft.com/office/drawing/2014/main" id="{A3E61B6D-C812-4155-B3BE-AA6F8AB65E50}"/>
              </a:ext>
            </a:extLst>
          </p:cNvPr>
          <p:cNvGraphicFramePr>
            <a:graphicFrameLocks noGrp="1"/>
          </p:cNvGraphicFramePr>
          <p:nvPr>
            <p:ph idx="1"/>
            <p:extLst>
              <p:ext uri="{D42A27DB-BD31-4B8C-83A1-F6EECF244321}">
                <p14:modId xmlns:p14="http://schemas.microsoft.com/office/powerpoint/2010/main" val="1262481554"/>
              </p:ext>
            </p:extLst>
          </p:nvPr>
        </p:nvGraphicFramePr>
        <p:xfrm>
          <a:off x="4976031" y="634946"/>
          <a:ext cx="6582555" cy="55000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8585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816AAF-9818-49F7-9AC6-0D0F6AEF2ACB}"/>
              </a:ext>
            </a:extLst>
          </p:cNvPr>
          <p:cNvSpPr>
            <a:spLocks noGrp="1"/>
          </p:cNvSpPr>
          <p:nvPr>
            <p:ph type="title"/>
          </p:nvPr>
        </p:nvSpPr>
        <p:spPr>
          <a:xfrm>
            <a:off x="643467" y="634946"/>
            <a:ext cx="3689094" cy="5055904"/>
          </a:xfrm>
        </p:spPr>
        <p:txBody>
          <a:bodyPr anchor="ctr">
            <a:normAutofit/>
          </a:bodyPr>
          <a:lstStyle/>
          <a:p>
            <a:pPr algn="r"/>
            <a:r>
              <a:rPr lang="en-US" sz="3600"/>
              <a:t>Anti-Discrimination Policy</a:t>
            </a:r>
          </a:p>
        </p:txBody>
      </p:sp>
      <p:cxnSp>
        <p:nvCxnSpPr>
          <p:cNvPr id="26" name="Straight Connector 25">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Content Placeholder 5" descr="This is a bar chart in several shades of blue showing data around respondents of ADP violation reports. The chart shows 158 or 28% or the respondents were unaffiliated with the university. It shows 225 or 40% of respondents were employees, and 177 or 32% were students. ">
            <a:extLst>
              <a:ext uri="{FF2B5EF4-FFF2-40B4-BE49-F238E27FC236}">
                <a16:creationId xmlns:a16="http://schemas.microsoft.com/office/drawing/2014/main" id="{A3E61B6D-C812-4155-B3BE-AA6F8AB65E50}"/>
              </a:ext>
            </a:extLst>
          </p:cNvPr>
          <p:cNvGraphicFramePr>
            <a:graphicFrameLocks noGrp="1"/>
          </p:cNvGraphicFramePr>
          <p:nvPr>
            <p:ph idx="1"/>
            <p:extLst>
              <p:ext uri="{D42A27DB-BD31-4B8C-83A1-F6EECF244321}">
                <p14:modId xmlns:p14="http://schemas.microsoft.com/office/powerpoint/2010/main" val="2973335042"/>
              </p:ext>
            </p:extLst>
          </p:nvPr>
        </p:nvGraphicFramePr>
        <p:xfrm>
          <a:off x="4976031" y="634947"/>
          <a:ext cx="6582555" cy="51217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29508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89FA0B-8D9F-4A15-9D73-BA1D865336F4}"/>
              </a:ext>
            </a:extLst>
          </p:cNvPr>
          <p:cNvSpPr>
            <a:spLocks noGrp="1"/>
          </p:cNvSpPr>
          <p:nvPr>
            <p:ph type="title"/>
          </p:nvPr>
        </p:nvSpPr>
        <p:spPr>
          <a:xfrm>
            <a:off x="858749" y="963997"/>
            <a:ext cx="3787457" cy="4938361"/>
          </a:xfrm>
        </p:spPr>
        <p:txBody>
          <a:bodyPr anchor="ctr">
            <a:normAutofit/>
          </a:bodyPr>
          <a:lstStyle/>
          <a:p>
            <a:pPr algn="r"/>
            <a:r>
              <a:rPr lang="en-US" dirty="0"/>
              <a:t>Resolution Office (RO)</a:t>
            </a:r>
            <a:endParaRPr lang="en-US"/>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A345B66-B3E0-4171-BC11-28028F7551EA}"/>
              </a:ext>
            </a:extLst>
          </p:cNvPr>
          <p:cNvSpPr>
            <a:spLocks noGrp="1"/>
          </p:cNvSpPr>
          <p:nvPr>
            <p:ph idx="1"/>
          </p:nvPr>
        </p:nvSpPr>
        <p:spPr>
          <a:xfrm>
            <a:off x="5301798" y="963507"/>
            <a:ext cx="5968181" cy="4938851"/>
          </a:xfrm>
        </p:spPr>
        <p:txBody>
          <a:bodyPr anchor="ctr">
            <a:normAutofit fontScale="92500" lnSpcReduction="10000"/>
          </a:bodyPr>
          <a:lstStyle/>
          <a:p>
            <a:r>
              <a:rPr lang="en-US" dirty="0"/>
              <a:t>The Resolution Office was created in 2019 to facilitate a fair and supportive hearing process following the conclusion of an OIE investigation as part of the RVSM and Title IX Policy. The hearing process, which is required by federal law, affords parties the opportunity to ask questions (through advisors) of other parties and witnesses in front of a neutral decision-maker (resolution officer). </a:t>
            </a:r>
          </a:p>
          <a:p>
            <a:r>
              <a:rPr lang="en-US" dirty="0"/>
              <a:t>RO trains all external resolution officers as well as university provided advisors. Through ongoing training and partnerships, RO has been able to decrease hearing timelines, increase supportive measures for all parties, and provide consistency to hearing process and outcomes. </a:t>
            </a:r>
          </a:p>
          <a:p>
            <a:r>
              <a:rPr lang="en-US" dirty="0"/>
              <a:t>During AY 2019-2020, the Resolution Office coordinated and oversaw </a:t>
            </a:r>
            <a:r>
              <a:rPr lang="en-US" b="1" dirty="0"/>
              <a:t>26 hearings</a:t>
            </a:r>
            <a:r>
              <a:rPr lang="en-US" dirty="0"/>
              <a:t>. The average days between referral of an investigation to RO and the resolution officer’s decision is </a:t>
            </a:r>
            <a:r>
              <a:rPr lang="en-US" b="1" dirty="0"/>
              <a:t>67 days</a:t>
            </a:r>
            <a:r>
              <a:rPr lang="en-US" dirty="0"/>
              <a:t>.</a:t>
            </a:r>
          </a:p>
          <a:p>
            <a:endParaRPr lang="en-US" dirty="0"/>
          </a:p>
        </p:txBody>
      </p:sp>
    </p:spTree>
    <p:extLst>
      <p:ext uri="{BB962C8B-B14F-4D97-AF65-F5344CB8AC3E}">
        <p14:creationId xmlns:p14="http://schemas.microsoft.com/office/powerpoint/2010/main" val="688901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F417D-41EC-4923-A41D-0785AF1D9175}"/>
              </a:ext>
            </a:extLst>
          </p:cNvPr>
          <p:cNvSpPr>
            <a:spLocks noGrp="1"/>
          </p:cNvSpPr>
          <p:nvPr>
            <p:ph type="title"/>
          </p:nvPr>
        </p:nvSpPr>
        <p:spPr>
          <a:xfrm>
            <a:off x="1097280" y="286603"/>
            <a:ext cx="10058400" cy="1450757"/>
          </a:xfrm>
        </p:spPr>
        <p:txBody>
          <a:bodyPr vert="horz" lIns="91440" tIns="45720" rIns="91440" bIns="45720" rtlCol="0" anchor="b">
            <a:normAutofit fontScale="90000"/>
          </a:bodyPr>
          <a:lstStyle/>
          <a:p>
            <a:r>
              <a:rPr lang="en-US" sz="4800" dirty="0"/>
              <a:t>Office of Institutional Equity and Resolution Office Aggregate Timelines</a:t>
            </a:r>
          </a:p>
        </p:txBody>
      </p:sp>
      <p:sp>
        <p:nvSpPr>
          <p:cNvPr id="5" name="TextBox 4">
            <a:extLst>
              <a:ext uri="{FF2B5EF4-FFF2-40B4-BE49-F238E27FC236}">
                <a16:creationId xmlns:a16="http://schemas.microsoft.com/office/drawing/2014/main" id="{DD492561-FDC0-4EA2-BE57-1281A8CFF3A0}"/>
              </a:ext>
            </a:extLst>
          </p:cNvPr>
          <p:cNvSpPr txBox="1"/>
          <p:nvPr/>
        </p:nvSpPr>
        <p:spPr>
          <a:xfrm>
            <a:off x="619602" y="1988191"/>
            <a:ext cx="6915045" cy="3683947"/>
          </a:xfrm>
          <a:prstGeom prst="rect">
            <a:avLst/>
          </a:prstGeom>
        </p:spPr>
        <p:txBody>
          <a:bodyPr vert="horz" lIns="0" tIns="45720" rIns="0" bIns="45720" rtlCol="0">
            <a:noAutofit/>
          </a:bodyPr>
          <a:lstStyle/>
          <a:p>
            <a:pPr marL="285750" indent="-285750">
              <a:lnSpc>
                <a:spcPct val="90000"/>
              </a:lnSpc>
              <a:spcAft>
                <a:spcPts val="600"/>
              </a:spcAft>
              <a:buFont typeface="Arial" panose="020B0604020202020204" pitchFamily="34" charset="0"/>
              <a:buChar char="•"/>
            </a:pPr>
            <a:r>
              <a:rPr lang="en-US" dirty="0">
                <a:solidFill>
                  <a:schemeClr val="tx1">
                    <a:lumMod val="75000"/>
                    <a:lumOff val="25000"/>
                  </a:schemeClr>
                </a:solidFill>
              </a:rPr>
              <a:t>The bar graph to the right sets forth the average days that cases are open in OIE (initial assessment and investigation) and RO (hearing in RVSM matters) over time. In all three policy areas (ADP, blend of RVSM and ADP, and RVSM) the average days open (from initial assessment through closure) continues to decrease. </a:t>
            </a:r>
          </a:p>
          <a:p>
            <a:pPr marL="285750" indent="-285750">
              <a:lnSpc>
                <a:spcPct val="90000"/>
              </a:lnSpc>
              <a:spcAft>
                <a:spcPts val="600"/>
              </a:spcAft>
              <a:buFont typeface="Arial" panose="020B0604020202020204" pitchFamily="34" charset="0"/>
              <a:buChar char="•"/>
            </a:pPr>
            <a:r>
              <a:rPr lang="en-US" dirty="0">
                <a:solidFill>
                  <a:schemeClr val="tx1">
                    <a:lumMod val="75000"/>
                    <a:lumOff val="25000"/>
                  </a:schemeClr>
                </a:solidFill>
              </a:rPr>
              <a:t>Significantly, the formal grievance process (investigations, hearings, and appeals) averaged 211 days in AY19-20 compared to 332 days in AY18-19. This is a 40% improvement.</a:t>
            </a:r>
          </a:p>
        </p:txBody>
      </p:sp>
      <p:graphicFrame>
        <p:nvGraphicFramePr>
          <p:cNvPr id="4" name="Content Placeholder 3" descr="This is a chart that shows the average days casers were open compared to previous years. The chart shows a decrease in average days.">
            <a:extLst>
              <a:ext uri="{FF2B5EF4-FFF2-40B4-BE49-F238E27FC236}">
                <a16:creationId xmlns:a16="http://schemas.microsoft.com/office/drawing/2014/main" id="{B4D3CB03-5F8D-46DC-A3E4-C8055A3346D9}"/>
              </a:ext>
            </a:extLst>
          </p:cNvPr>
          <p:cNvGraphicFramePr>
            <a:graphicFrameLocks noGrp="1"/>
          </p:cNvGraphicFramePr>
          <p:nvPr>
            <p:ph idx="1"/>
            <p:extLst>
              <p:ext uri="{D42A27DB-BD31-4B8C-83A1-F6EECF244321}">
                <p14:modId xmlns:p14="http://schemas.microsoft.com/office/powerpoint/2010/main" val="1590243741"/>
              </p:ext>
            </p:extLst>
          </p:nvPr>
        </p:nvGraphicFramePr>
        <p:xfrm>
          <a:off x="8129006" y="2108200"/>
          <a:ext cx="3144043" cy="37608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a:extLst>
              <a:ext uri="{FF2B5EF4-FFF2-40B4-BE49-F238E27FC236}">
                <a16:creationId xmlns:a16="http://schemas.microsoft.com/office/drawing/2014/main" id="{FFFFBDBC-85B2-41A1-9B7D-7A093902E936}"/>
              </a:ext>
            </a:extLst>
          </p:cNvPr>
          <p:cNvGraphicFramePr>
            <a:graphicFrameLocks noGrp="1"/>
          </p:cNvGraphicFramePr>
          <p:nvPr>
            <p:extLst>
              <p:ext uri="{D42A27DB-BD31-4B8C-83A1-F6EECF244321}">
                <p14:modId xmlns:p14="http://schemas.microsoft.com/office/powerpoint/2010/main" val="1837250235"/>
              </p:ext>
            </p:extLst>
          </p:nvPr>
        </p:nvGraphicFramePr>
        <p:xfrm>
          <a:off x="619602" y="4317829"/>
          <a:ext cx="6729975" cy="1932464"/>
        </p:xfrm>
        <a:graphic>
          <a:graphicData uri="http://schemas.openxmlformats.org/drawingml/2006/table">
            <a:tbl>
              <a:tblPr firstRow="1"/>
              <a:tblGrid>
                <a:gridCol w="1101810">
                  <a:extLst>
                    <a:ext uri="{9D8B030D-6E8A-4147-A177-3AD203B41FA5}">
                      <a16:colId xmlns:a16="http://schemas.microsoft.com/office/drawing/2014/main" val="2843582282"/>
                    </a:ext>
                  </a:extLst>
                </a:gridCol>
                <a:gridCol w="1876055">
                  <a:extLst>
                    <a:ext uri="{9D8B030D-6E8A-4147-A177-3AD203B41FA5}">
                      <a16:colId xmlns:a16="http://schemas.microsoft.com/office/drawing/2014/main" val="3799098955"/>
                    </a:ext>
                  </a:extLst>
                </a:gridCol>
                <a:gridCol w="1876055">
                  <a:extLst>
                    <a:ext uri="{9D8B030D-6E8A-4147-A177-3AD203B41FA5}">
                      <a16:colId xmlns:a16="http://schemas.microsoft.com/office/drawing/2014/main" val="4088263865"/>
                    </a:ext>
                  </a:extLst>
                </a:gridCol>
                <a:gridCol w="1876055">
                  <a:extLst>
                    <a:ext uri="{9D8B030D-6E8A-4147-A177-3AD203B41FA5}">
                      <a16:colId xmlns:a16="http://schemas.microsoft.com/office/drawing/2014/main" val="139908239"/>
                    </a:ext>
                  </a:extLst>
                </a:gridCol>
              </a:tblGrid>
              <a:tr h="958112">
                <a:tc>
                  <a:txBody>
                    <a:bodyPr/>
                    <a:lstStyle/>
                    <a:p>
                      <a:pPr algn="ctr" fontAlgn="b"/>
                      <a:r>
                        <a:rPr lang="en-US" sz="1600" b="1" i="0" u="none" strike="noStrike" dirty="0">
                          <a:solidFill>
                            <a:srgbClr val="FFFFFF"/>
                          </a:solidFill>
                          <a:effectLst/>
                          <a:latin typeface="+mn-lt"/>
                        </a:rPr>
                        <a:t>Type of Case</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600" b="1" i="0" u="none" strike="noStrike" dirty="0">
                          <a:solidFill>
                            <a:srgbClr val="FFFFFF"/>
                          </a:solidFill>
                          <a:effectLst/>
                          <a:latin typeface="+mn-lt"/>
                        </a:rPr>
                        <a:t>Percentage improvement</a:t>
                      </a:r>
                      <a:br>
                        <a:rPr lang="en-US" sz="1600" b="1" i="0" u="none" strike="noStrike" dirty="0">
                          <a:solidFill>
                            <a:srgbClr val="FFFFFF"/>
                          </a:solidFill>
                          <a:effectLst/>
                          <a:latin typeface="+mn-lt"/>
                        </a:rPr>
                      </a:br>
                      <a:r>
                        <a:rPr lang="en-US" sz="1600" b="1" i="0" u="none" strike="noStrike" dirty="0">
                          <a:solidFill>
                            <a:srgbClr val="FFFFFF"/>
                          </a:solidFill>
                          <a:effectLst/>
                          <a:latin typeface="+mn-lt"/>
                        </a:rPr>
                        <a:t>AY18-19 to AY19-20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600" b="1" i="0" u="none" strike="noStrike" dirty="0">
                          <a:solidFill>
                            <a:srgbClr val="FFFFFF"/>
                          </a:solidFill>
                          <a:effectLst/>
                          <a:latin typeface="+mn-lt"/>
                        </a:rPr>
                        <a:t>Percentage improvement </a:t>
                      </a:r>
                      <a:br>
                        <a:rPr lang="en-US" sz="1600" b="1" i="0" u="none" strike="noStrike" dirty="0">
                          <a:solidFill>
                            <a:srgbClr val="FFFFFF"/>
                          </a:solidFill>
                          <a:effectLst/>
                          <a:latin typeface="+mn-lt"/>
                        </a:rPr>
                      </a:br>
                      <a:r>
                        <a:rPr lang="en-US" sz="1600" b="1" i="0" u="none" strike="noStrike" dirty="0">
                          <a:solidFill>
                            <a:srgbClr val="FFFFFF"/>
                          </a:solidFill>
                          <a:effectLst/>
                          <a:latin typeface="+mn-lt"/>
                        </a:rPr>
                        <a:t>AY19-20 to FS20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600" b="1" i="0" u="none" strike="noStrike" dirty="0">
                          <a:solidFill>
                            <a:srgbClr val="FFFFFF"/>
                          </a:solidFill>
                          <a:effectLst/>
                          <a:latin typeface="+mn-lt"/>
                        </a:rPr>
                        <a:t>Percentage improvement</a:t>
                      </a:r>
                      <a:br>
                        <a:rPr lang="en-US" sz="1600" b="1" i="0" u="none" strike="noStrike" dirty="0">
                          <a:solidFill>
                            <a:srgbClr val="FFFFFF"/>
                          </a:solidFill>
                          <a:effectLst/>
                          <a:latin typeface="+mn-lt"/>
                        </a:rPr>
                      </a:br>
                      <a:r>
                        <a:rPr lang="en-US" sz="1600" b="1" i="0" u="none" strike="noStrike" dirty="0">
                          <a:solidFill>
                            <a:srgbClr val="FFFFFF"/>
                          </a:solidFill>
                          <a:effectLst/>
                          <a:latin typeface="+mn-lt"/>
                        </a:rPr>
                        <a:t>AY18-19 to FS20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243518911"/>
                  </a:ext>
                </a:extLst>
              </a:tr>
              <a:tr h="324784">
                <a:tc>
                  <a:txBody>
                    <a:bodyPr/>
                    <a:lstStyle/>
                    <a:p>
                      <a:pPr algn="ctr" fontAlgn="b"/>
                      <a:r>
                        <a:rPr lang="en-US" sz="1400" b="0" i="0" u="none" strike="noStrike" dirty="0">
                          <a:solidFill>
                            <a:srgbClr val="000000"/>
                          </a:solidFill>
                          <a:effectLst/>
                          <a:latin typeface="+mn-lt"/>
                        </a:rPr>
                        <a:t>ADP</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70.20%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9.60%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73%</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961110"/>
                  </a:ext>
                </a:extLst>
              </a:tr>
              <a:tr h="324784">
                <a:tc>
                  <a:txBody>
                    <a:bodyPr/>
                    <a:lstStyle/>
                    <a:p>
                      <a:pPr algn="ctr" fontAlgn="b"/>
                      <a:r>
                        <a:rPr lang="en-US" sz="1400" b="0" i="0" u="none" strike="noStrike">
                          <a:solidFill>
                            <a:srgbClr val="000000"/>
                          </a:solidFill>
                          <a:effectLst/>
                          <a:latin typeface="+mn-lt"/>
                        </a:rPr>
                        <a:t>Blend</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52%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33.20%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67.90%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4975045"/>
                  </a:ext>
                </a:extLst>
              </a:tr>
              <a:tr h="324784">
                <a:tc>
                  <a:txBody>
                    <a:bodyPr/>
                    <a:lstStyle/>
                    <a:p>
                      <a:pPr algn="ctr" fontAlgn="b"/>
                      <a:r>
                        <a:rPr lang="en-US" sz="1400" b="0" i="0" u="none" strike="noStrike">
                          <a:solidFill>
                            <a:srgbClr val="000000"/>
                          </a:solidFill>
                          <a:effectLst/>
                          <a:latin typeface="+mn-lt"/>
                        </a:rPr>
                        <a:t>RVSM</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36.50%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46.90%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66.30%</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5471758"/>
                  </a:ext>
                </a:extLst>
              </a:tr>
            </a:tbl>
          </a:graphicData>
        </a:graphic>
      </p:graphicFrame>
    </p:spTree>
    <p:extLst>
      <p:ext uri="{BB962C8B-B14F-4D97-AF65-F5344CB8AC3E}">
        <p14:creationId xmlns:p14="http://schemas.microsoft.com/office/powerpoint/2010/main" val="1155184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30C8-67BA-4986-B7AB-C4336DE53CB1}"/>
              </a:ext>
            </a:extLst>
          </p:cNvPr>
          <p:cNvSpPr>
            <a:spLocks noGrp="1"/>
          </p:cNvSpPr>
          <p:nvPr>
            <p:ph type="title"/>
          </p:nvPr>
        </p:nvSpPr>
        <p:spPr/>
        <p:txBody>
          <a:bodyPr/>
          <a:lstStyle/>
          <a:p>
            <a:r>
              <a:rPr lang="en-US" sz="4800" dirty="0">
                <a:solidFill>
                  <a:schemeClr val="tx1"/>
                </a:solidFill>
              </a:rPr>
              <a:t>Equity Review Officer</a:t>
            </a:r>
            <a:endParaRPr lang="en-US" dirty="0">
              <a:solidFill>
                <a:schemeClr val="tx1"/>
              </a:solidFill>
            </a:endParaRPr>
          </a:p>
        </p:txBody>
      </p:sp>
      <p:sp>
        <p:nvSpPr>
          <p:cNvPr id="3" name="Content Placeholder 2">
            <a:extLst>
              <a:ext uri="{FF2B5EF4-FFF2-40B4-BE49-F238E27FC236}">
                <a16:creationId xmlns:a16="http://schemas.microsoft.com/office/drawing/2014/main" id="{E343028B-787F-446C-B8DC-98ACEF37A58D}"/>
              </a:ext>
            </a:extLst>
          </p:cNvPr>
          <p:cNvSpPr>
            <a:spLocks noGrp="1"/>
          </p:cNvSpPr>
          <p:nvPr>
            <p:ph idx="1"/>
          </p:nvPr>
        </p:nvSpPr>
        <p:spPr/>
        <p:txBody>
          <a:bodyPr>
            <a:normAutofit/>
          </a:bodyPr>
          <a:lstStyle/>
          <a:p>
            <a:pPr lvl="3"/>
            <a:endParaRPr lang="en-US" sz="1400" dirty="0"/>
          </a:p>
          <a:p>
            <a:r>
              <a:rPr lang="en-US" sz="2000" dirty="0"/>
              <a:t>The Equity Review Officer is a neutral individual appointed by the Associate Vice President for Civil Rights and Title IX to decide appeals of final determinations rendered by OIE and RO as part of the formal grievance process under the RVSM and Title IX Policy and Anti-Discrimination Policy. </a:t>
            </a:r>
          </a:p>
          <a:p>
            <a:r>
              <a:rPr lang="en-US" sz="2000" dirty="0"/>
              <a:t>During AY2019-2020, there were 30 appeals. The average appeal phase completion is 14 days.</a:t>
            </a:r>
            <a:endParaRPr lang="en-US" dirty="0">
              <a:solidFill>
                <a:schemeClr val="tx1"/>
              </a:solidFill>
            </a:endParaRPr>
          </a:p>
          <a:p>
            <a:endParaRPr lang="en-US" dirty="0"/>
          </a:p>
        </p:txBody>
      </p:sp>
    </p:spTree>
    <p:extLst>
      <p:ext uri="{BB962C8B-B14F-4D97-AF65-F5344CB8AC3E}">
        <p14:creationId xmlns:p14="http://schemas.microsoft.com/office/powerpoint/2010/main" val="2659231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08CB54FC-0B2A-4107-9A70-958B90B76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E2F745-C48B-49DC-84CE-C986D842C6AD}"/>
              </a:ext>
            </a:extLst>
          </p:cNvPr>
          <p:cNvSpPr>
            <a:spLocks noGrp="1"/>
          </p:cNvSpPr>
          <p:nvPr>
            <p:ph type="title"/>
          </p:nvPr>
        </p:nvSpPr>
        <p:spPr>
          <a:xfrm>
            <a:off x="6411685" y="634946"/>
            <a:ext cx="5127171" cy="1450757"/>
          </a:xfrm>
        </p:spPr>
        <p:txBody>
          <a:bodyPr>
            <a:normAutofit/>
          </a:bodyPr>
          <a:lstStyle/>
          <a:p>
            <a:r>
              <a:rPr lang="en-US" dirty="0"/>
              <a:t>Campus Equity Navigator</a:t>
            </a:r>
          </a:p>
        </p:txBody>
      </p:sp>
      <p:cxnSp>
        <p:nvCxnSpPr>
          <p:cNvPr id="41" name="Straight Connector 40">
            <a:extLst>
              <a:ext uri="{FF2B5EF4-FFF2-40B4-BE49-F238E27FC236}">
                <a16:creationId xmlns:a16="http://schemas.microsoft.com/office/drawing/2014/main" id="{7855A9B5-1710-4B19-B0F1-CDFDD4ED5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14044" y="2246569"/>
            <a:ext cx="4572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962A1F9B-3F29-473C-864A-16F90210D507}"/>
              </a:ext>
            </a:extLst>
          </p:cNvPr>
          <p:cNvSpPr>
            <a:spLocks noGrp="1"/>
          </p:cNvSpPr>
          <p:nvPr>
            <p:ph idx="1"/>
          </p:nvPr>
        </p:nvSpPr>
        <p:spPr>
          <a:xfrm>
            <a:off x="6411684" y="2407436"/>
            <a:ext cx="5127172" cy="3461658"/>
          </a:xfrm>
        </p:spPr>
        <p:txBody>
          <a:bodyPr>
            <a:normAutofit/>
          </a:bodyPr>
          <a:lstStyle/>
          <a:p>
            <a:pPr>
              <a:lnSpc>
                <a:spcPct val="100000"/>
              </a:lnSpc>
            </a:pPr>
            <a:r>
              <a:rPr lang="en-US" sz="1500" dirty="0"/>
              <a:t>OCR’s Campus Equity Navigator (CEN) is part of OCR’s Strategy, Support, and Equity team. Generally, the CEN assists persons who may be affected by relationship violence, sexual misconduct, harassment, and/or discrimination with obtaining interim measures, supportive measures, or other accommodations. The CEN is neutral and is available to assist both claimants and respondents with supportive measures, which are non- disciplinary, non-punitive individualized services offered as appropriate, as reasonably available, and without fee or charge.</a:t>
            </a:r>
          </a:p>
          <a:p>
            <a:pPr>
              <a:lnSpc>
                <a:spcPct val="100000"/>
              </a:lnSpc>
            </a:pPr>
            <a:r>
              <a:rPr lang="en-US" sz="1500" dirty="0"/>
              <a:t>The chart to the left sets forth examples of the types of supportive measures coordinated by the CEN this past AY.</a:t>
            </a:r>
          </a:p>
          <a:p>
            <a:pPr>
              <a:lnSpc>
                <a:spcPct val="100000"/>
              </a:lnSpc>
            </a:pPr>
            <a:endParaRPr lang="en-US" sz="1500" dirty="0"/>
          </a:p>
        </p:txBody>
      </p:sp>
      <p:sp>
        <p:nvSpPr>
          <p:cNvPr id="43" name="Rectangle 42">
            <a:extLst>
              <a:ext uri="{FF2B5EF4-FFF2-40B4-BE49-F238E27FC236}">
                <a16:creationId xmlns:a16="http://schemas.microsoft.com/office/drawing/2014/main" id="{9AA76026-5689-4584-8D93-D71D739E6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7" name="Table 6">
            <a:extLst>
              <a:ext uri="{FF2B5EF4-FFF2-40B4-BE49-F238E27FC236}">
                <a16:creationId xmlns:a16="http://schemas.microsoft.com/office/drawing/2014/main" id="{D606D42B-9B70-4811-B6B3-C56376F25CE7}"/>
              </a:ext>
            </a:extLst>
          </p:cNvPr>
          <p:cNvGraphicFramePr>
            <a:graphicFrameLocks noGrp="1"/>
          </p:cNvGraphicFramePr>
          <p:nvPr>
            <p:extLst>
              <p:ext uri="{D42A27DB-BD31-4B8C-83A1-F6EECF244321}">
                <p14:modId xmlns:p14="http://schemas.microsoft.com/office/powerpoint/2010/main" val="61026517"/>
              </p:ext>
            </p:extLst>
          </p:nvPr>
        </p:nvGraphicFramePr>
        <p:xfrm>
          <a:off x="643192" y="1120740"/>
          <a:ext cx="5115348" cy="4296479"/>
        </p:xfrm>
        <a:graphic>
          <a:graphicData uri="http://schemas.openxmlformats.org/drawingml/2006/table">
            <a:tbl>
              <a:tblPr firstRow="1" firstCol="1" bandRow="1">
                <a:noFill/>
                <a:tableStyleId>{69012ECD-51FC-41F1-AA8D-1B2483CD663E}</a:tableStyleId>
              </a:tblPr>
              <a:tblGrid>
                <a:gridCol w="2680125">
                  <a:extLst>
                    <a:ext uri="{9D8B030D-6E8A-4147-A177-3AD203B41FA5}">
                      <a16:colId xmlns:a16="http://schemas.microsoft.com/office/drawing/2014/main" val="3300106800"/>
                    </a:ext>
                  </a:extLst>
                </a:gridCol>
                <a:gridCol w="793154">
                  <a:extLst>
                    <a:ext uri="{9D8B030D-6E8A-4147-A177-3AD203B41FA5}">
                      <a16:colId xmlns:a16="http://schemas.microsoft.com/office/drawing/2014/main" val="2944510498"/>
                    </a:ext>
                  </a:extLst>
                </a:gridCol>
                <a:gridCol w="815459">
                  <a:extLst>
                    <a:ext uri="{9D8B030D-6E8A-4147-A177-3AD203B41FA5}">
                      <a16:colId xmlns:a16="http://schemas.microsoft.com/office/drawing/2014/main" val="1696941571"/>
                    </a:ext>
                  </a:extLst>
                </a:gridCol>
                <a:gridCol w="826610">
                  <a:extLst>
                    <a:ext uri="{9D8B030D-6E8A-4147-A177-3AD203B41FA5}">
                      <a16:colId xmlns:a16="http://schemas.microsoft.com/office/drawing/2014/main" val="3012935354"/>
                    </a:ext>
                  </a:extLst>
                </a:gridCol>
              </a:tblGrid>
              <a:tr h="405321">
                <a:tc>
                  <a:txBody>
                    <a:bodyPr/>
                    <a:lstStyle/>
                    <a:p>
                      <a:pPr marL="0" marR="0">
                        <a:lnSpc>
                          <a:spcPct val="107000"/>
                        </a:lnSpc>
                        <a:spcBef>
                          <a:spcPts val="0"/>
                        </a:spcBef>
                        <a:spcAft>
                          <a:spcPts val="0"/>
                        </a:spcAft>
                      </a:pPr>
                      <a:r>
                        <a:rPr lang="en-US" sz="1200" b="1" cap="all" spc="60" dirty="0">
                          <a:solidFill>
                            <a:schemeClr val="tx1"/>
                          </a:solidFill>
                          <a:effectLst/>
                        </a:rPr>
                        <a:t> </a:t>
                      </a:r>
                      <a:endParaRPr lang="en-US" sz="1200" b="1" cap="all" spc="6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0346" marR="140346" marT="91440" marB="91440" anchor="b">
                    <a:lnL w="12700" cap="flat" cmpd="sng" algn="ctr">
                      <a:solidFill>
                        <a:schemeClr val="tx1"/>
                      </a:solid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marL="0" marR="0" algn="ctr">
                        <a:lnSpc>
                          <a:spcPct val="107000"/>
                        </a:lnSpc>
                        <a:spcBef>
                          <a:spcPts val="0"/>
                        </a:spcBef>
                        <a:spcAft>
                          <a:spcPts val="0"/>
                        </a:spcAft>
                      </a:pPr>
                      <a:r>
                        <a:rPr lang="en-US" sz="1200" b="1" cap="all" spc="60" dirty="0">
                          <a:solidFill>
                            <a:schemeClr val="tx1"/>
                          </a:solidFill>
                          <a:effectLst/>
                        </a:rPr>
                        <a:t>FS19</a:t>
                      </a:r>
                      <a:endParaRPr lang="en-US" sz="1200" b="1" cap="all" spc="6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0346" marR="140346" marT="91440" marB="91440" anchor="b">
                    <a:lnL w="12700" cmpd="sng">
                      <a:no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marL="0" marR="0" algn="ctr">
                        <a:lnSpc>
                          <a:spcPct val="107000"/>
                        </a:lnSpc>
                        <a:spcBef>
                          <a:spcPts val="0"/>
                        </a:spcBef>
                        <a:spcAft>
                          <a:spcPts val="0"/>
                        </a:spcAft>
                      </a:pPr>
                      <a:r>
                        <a:rPr lang="en-US" sz="1200" b="1" cap="all" spc="60">
                          <a:solidFill>
                            <a:schemeClr val="tx1"/>
                          </a:solidFill>
                          <a:effectLst/>
                        </a:rPr>
                        <a:t>SS20</a:t>
                      </a:r>
                      <a:endParaRPr lang="en-US" sz="1200" b="1" cap="all" spc="6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0346" marR="140346" marT="91440" marB="91440" anchor="b">
                    <a:lnL w="12700" cmpd="sng">
                      <a:no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marL="0" marR="0" algn="ctr">
                        <a:lnSpc>
                          <a:spcPct val="107000"/>
                        </a:lnSpc>
                        <a:spcBef>
                          <a:spcPts val="0"/>
                        </a:spcBef>
                        <a:spcAft>
                          <a:spcPts val="0"/>
                        </a:spcAft>
                      </a:pPr>
                      <a:r>
                        <a:rPr lang="en-US" sz="1200" b="1" cap="all" spc="60">
                          <a:solidFill>
                            <a:schemeClr val="tx1"/>
                          </a:solidFill>
                          <a:effectLst/>
                        </a:rPr>
                        <a:t>US20</a:t>
                      </a:r>
                      <a:endParaRPr lang="en-US" sz="1200" b="1" cap="all" spc="6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0346" marR="140346" marT="91440" marB="91440" anchor="b">
                    <a:lnL w="12700" cmpd="sng">
                      <a:noFill/>
                      <a:prstDash val="solid"/>
                    </a:lnL>
                    <a:lnR w="12700" cmpd="sng">
                      <a:noFill/>
                      <a:prstDash val="solid"/>
                    </a:lnR>
                    <a:lnT w="12700" cap="flat" cmpd="sng" algn="ctr">
                      <a:solidFill>
                        <a:schemeClr val="tx1"/>
                      </a:solidFill>
                      <a:prstDash val="solid"/>
                    </a:lnT>
                    <a:lnB w="12700" cmpd="sng">
                      <a:noFill/>
                      <a:prstDash val="solid"/>
                    </a:lnB>
                    <a:noFill/>
                  </a:tcPr>
                </a:tc>
                <a:extLst>
                  <a:ext uri="{0D108BD9-81ED-4DB2-BD59-A6C34878D82A}">
                    <a16:rowId xmlns:a16="http://schemas.microsoft.com/office/drawing/2014/main" val="3798339612"/>
                  </a:ext>
                </a:extLst>
              </a:tr>
              <a:tr h="375730">
                <a:tc>
                  <a:txBody>
                    <a:bodyPr/>
                    <a:lstStyle/>
                    <a:p>
                      <a:pPr marL="0" marR="0">
                        <a:lnSpc>
                          <a:spcPct val="107000"/>
                        </a:lnSpc>
                        <a:spcBef>
                          <a:spcPts val="0"/>
                        </a:spcBef>
                        <a:spcAft>
                          <a:spcPts val="0"/>
                        </a:spcAft>
                      </a:pPr>
                      <a:r>
                        <a:rPr lang="en-US" sz="1200" b="1" cap="none" spc="0">
                          <a:solidFill>
                            <a:schemeClr val="tx1"/>
                          </a:solidFill>
                          <a:effectLst/>
                        </a:rPr>
                        <a:t>Notification Regarding Absences</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43</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62</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0</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685844123"/>
                  </a:ext>
                </a:extLst>
              </a:tr>
              <a:tr h="375730">
                <a:tc>
                  <a:txBody>
                    <a:bodyPr/>
                    <a:lstStyle/>
                    <a:p>
                      <a:pPr marL="0" marR="0">
                        <a:lnSpc>
                          <a:spcPct val="107000"/>
                        </a:lnSpc>
                        <a:spcBef>
                          <a:spcPts val="0"/>
                        </a:spcBef>
                        <a:spcAft>
                          <a:spcPts val="0"/>
                        </a:spcAft>
                      </a:pPr>
                      <a:r>
                        <a:rPr lang="en-US" sz="1200" b="1" cap="none" spc="0">
                          <a:solidFill>
                            <a:schemeClr val="tx1"/>
                          </a:solidFill>
                          <a:effectLst/>
                        </a:rPr>
                        <a:t>Alt. Housing Placement</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8</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5</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0</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1652074252"/>
                  </a:ext>
                </a:extLst>
              </a:tr>
              <a:tr h="375730">
                <a:tc>
                  <a:txBody>
                    <a:bodyPr/>
                    <a:lstStyle/>
                    <a:p>
                      <a:pPr marL="0" marR="0">
                        <a:lnSpc>
                          <a:spcPct val="107000"/>
                        </a:lnSpc>
                        <a:spcBef>
                          <a:spcPts val="0"/>
                        </a:spcBef>
                        <a:spcAft>
                          <a:spcPts val="0"/>
                        </a:spcAft>
                      </a:pPr>
                      <a:r>
                        <a:rPr lang="en-US" sz="1200" b="1" cap="none" spc="0">
                          <a:solidFill>
                            <a:schemeClr val="tx1"/>
                          </a:solidFill>
                          <a:effectLst/>
                        </a:rPr>
                        <a:t>Withdrawal</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6</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12</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12</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851175856"/>
                  </a:ext>
                </a:extLst>
              </a:tr>
              <a:tr h="375730">
                <a:tc>
                  <a:txBody>
                    <a:bodyPr/>
                    <a:lstStyle/>
                    <a:p>
                      <a:pPr marL="0" marR="0">
                        <a:lnSpc>
                          <a:spcPct val="107000"/>
                        </a:lnSpc>
                        <a:spcBef>
                          <a:spcPts val="0"/>
                        </a:spcBef>
                        <a:spcAft>
                          <a:spcPts val="0"/>
                        </a:spcAft>
                      </a:pPr>
                      <a:r>
                        <a:rPr lang="en-US" sz="1200" b="1" cap="none" spc="0">
                          <a:solidFill>
                            <a:schemeClr val="tx1"/>
                          </a:solidFill>
                          <a:effectLst/>
                        </a:rPr>
                        <a:t>University Contact Restriction</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12</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9</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4</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2989282948"/>
                  </a:ext>
                </a:extLst>
              </a:tr>
              <a:tr h="375730">
                <a:tc>
                  <a:txBody>
                    <a:bodyPr/>
                    <a:lstStyle/>
                    <a:p>
                      <a:pPr marL="0" marR="0">
                        <a:lnSpc>
                          <a:spcPct val="107000"/>
                        </a:lnSpc>
                        <a:spcBef>
                          <a:spcPts val="0"/>
                        </a:spcBef>
                        <a:spcAft>
                          <a:spcPts val="0"/>
                        </a:spcAft>
                      </a:pPr>
                      <a:r>
                        <a:rPr lang="en-US" sz="1200" b="1" cap="none" spc="0">
                          <a:solidFill>
                            <a:schemeClr val="tx1"/>
                          </a:solidFill>
                          <a:effectLst/>
                        </a:rPr>
                        <a:t>Course Load Reduction</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14</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16</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3</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322990366"/>
                  </a:ext>
                </a:extLst>
              </a:tr>
              <a:tr h="509588">
                <a:tc>
                  <a:txBody>
                    <a:bodyPr/>
                    <a:lstStyle/>
                    <a:p>
                      <a:pPr marL="0" marR="0">
                        <a:lnSpc>
                          <a:spcPct val="107000"/>
                        </a:lnSpc>
                        <a:spcBef>
                          <a:spcPts val="0"/>
                        </a:spcBef>
                        <a:spcAft>
                          <a:spcPts val="0"/>
                        </a:spcAft>
                      </a:pPr>
                      <a:r>
                        <a:rPr lang="en-US" sz="1200" b="1" cap="none" spc="0">
                          <a:solidFill>
                            <a:schemeClr val="tx1"/>
                          </a:solidFill>
                          <a:effectLst/>
                        </a:rPr>
                        <a:t>Referrals to On- and Off Campus Services</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10</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13</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19</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379972729"/>
                  </a:ext>
                </a:extLst>
              </a:tr>
              <a:tr h="375730">
                <a:tc>
                  <a:txBody>
                    <a:bodyPr/>
                    <a:lstStyle/>
                    <a:p>
                      <a:pPr marL="0" marR="0">
                        <a:lnSpc>
                          <a:spcPct val="107000"/>
                        </a:lnSpc>
                        <a:spcBef>
                          <a:spcPts val="0"/>
                        </a:spcBef>
                        <a:spcAft>
                          <a:spcPts val="0"/>
                        </a:spcAft>
                      </a:pPr>
                      <a:r>
                        <a:rPr lang="en-US" sz="1200" b="1" cap="none" spc="0">
                          <a:solidFill>
                            <a:schemeClr val="tx1"/>
                          </a:solidFill>
                          <a:effectLst/>
                        </a:rPr>
                        <a:t>Coordination of Extensions</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53</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0</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4</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72130695"/>
                  </a:ext>
                </a:extLst>
              </a:tr>
              <a:tr h="375730">
                <a:tc>
                  <a:txBody>
                    <a:bodyPr/>
                    <a:lstStyle/>
                    <a:p>
                      <a:pPr marL="0" marR="0">
                        <a:lnSpc>
                          <a:spcPct val="107000"/>
                        </a:lnSpc>
                        <a:spcBef>
                          <a:spcPts val="0"/>
                        </a:spcBef>
                        <a:spcAft>
                          <a:spcPts val="0"/>
                        </a:spcAft>
                      </a:pPr>
                      <a:r>
                        <a:rPr lang="en-US" sz="1200" b="1" cap="none" spc="0">
                          <a:solidFill>
                            <a:schemeClr val="tx1"/>
                          </a:solidFill>
                          <a:effectLst/>
                        </a:rPr>
                        <a:t>Alterative Work Location</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5</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2</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0</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3517609961"/>
                  </a:ext>
                </a:extLst>
              </a:tr>
              <a:tr h="375730">
                <a:tc>
                  <a:txBody>
                    <a:bodyPr/>
                    <a:lstStyle/>
                    <a:p>
                      <a:pPr marL="0" marR="0">
                        <a:lnSpc>
                          <a:spcPct val="107000"/>
                        </a:lnSpc>
                        <a:spcBef>
                          <a:spcPts val="0"/>
                        </a:spcBef>
                        <a:spcAft>
                          <a:spcPts val="0"/>
                        </a:spcAft>
                      </a:pPr>
                      <a:r>
                        <a:rPr lang="en-US" sz="1200" b="1" cap="none" spc="0">
                          <a:solidFill>
                            <a:schemeClr val="tx1"/>
                          </a:solidFill>
                          <a:effectLst/>
                        </a:rPr>
                        <a:t>Schedule Change</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4</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0</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a:solidFill>
                            <a:schemeClr val="tx1"/>
                          </a:solidFill>
                          <a:effectLst/>
                        </a:rPr>
                        <a:t>0</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550894294"/>
                  </a:ext>
                </a:extLst>
              </a:tr>
              <a:tr h="375730">
                <a:tc>
                  <a:txBody>
                    <a:bodyPr/>
                    <a:lstStyle/>
                    <a:p>
                      <a:pPr marL="0" marR="0">
                        <a:lnSpc>
                          <a:spcPct val="107000"/>
                        </a:lnSpc>
                        <a:spcBef>
                          <a:spcPts val="0"/>
                        </a:spcBef>
                        <a:spcAft>
                          <a:spcPts val="0"/>
                        </a:spcAft>
                      </a:pPr>
                      <a:r>
                        <a:rPr lang="en-US" sz="1200" b="1" cap="none" spc="0">
                          <a:solidFill>
                            <a:schemeClr val="tx1"/>
                          </a:solidFill>
                          <a:effectLst/>
                        </a:rPr>
                        <a:t>Alternative Work Schedule</a:t>
                      </a:r>
                      <a:endParaRPr lang="en-US"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ap="flat" cmpd="sng" algn="ctr">
                      <a:solidFill>
                        <a:schemeClr val="tx1"/>
                      </a:solid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0</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a:solidFill>
                            <a:schemeClr val="tx1"/>
                          </a:solidFill>
                          <a:effectLst/>
                        </a:rPr>
                        <a:t>2</a:t>
                      </a:r>
                      <a:endParaRPr lang="en-US"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algn="ctr">
                        <a:lnSpc>
                          <a:spcPct val="107000"/>
                        </a:lnSpc>
                        <a:spcBef>
                          <a:spcPts val="0"/>
                        </a:spcBef>
                        <a:spcAft>
                          <a:spcPts val="0"/>
                        </a:spcAft>
                      </a:pPr>
                      <a:r>
                        <a:rPr lang="en-US" sz="1600" cap="none" spc="0" dirty="0">
                          <a:solidFill>
                            <a:schemeClr val="tx1"/>
                          </a:solidFill>
                          <a:effectLst/>
                        </a:rPr>
                        <a:t>0</a:t>
                      </a:r>
                      <a:endParaRPr lang="en-US"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6356" marR="96356" marT="0" marB="91440">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4160008666"/>
                  </a:ext>
                </a:extLst>
              </a:tr>
            </a:tbl>
          </a:graphicData>
        </a:graphic>
      </p:graphicFrame>
    </p:spTree>
    <p:extLst>
      <p:ext uri="{BB962C8B-B14F-4D97-AF65-F5344CB8AC3E}">
        <p14:creationId xmlns:p14="http://schemas.microsoft.com/office/powerpoint/2010/main" val="3345483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62A5A-6DEC-445E-86ED-8CB6D1CDB8CD}"/>
              </a:ext>
            </a:extLst>
          </p:cNvPr>
          <p:cNvSpPr>
            <a:spLocks noGrp="1"/>
          </p:cNvSpPr>
          <p:nvPr>
            <p:ph type="title"/>
          </p:nvPr>
        </p:nvSpPr>
        <p:spPr/>
        <p:txBody>
          <a:bodyPr/>
          <a:lstStyle/>
          <a:p>
            <a:r>
              <a:rPr lang="en-US" dirty="0"/>
              <a:t>Office of the ADA Coordinator</a:t>
            </a:r>
          </a:p>
        </p:txBody>
      </p:sp>
      <p:sp>
        <p:nvSpPr>
          <p:cNvPr id="3" name="Content Placeholder 2">
            <a:extLst>
              <a:ext uri="{FF2B5EF4-FFF2-40B4-BE49-F238E27FC236}">
                <a16:creationId xmlns:a16="http://schemas.microsoft.com/office/drawing/2014/main" id="{FAB8B6F2-10BD-4BAF-817A-1E35C351AB9E}"/>
              </a:ext>
            </a:extLst>
          </p:cNvPr>
          <p:cNvSpPr>
            <a:spLocks noGrp="1"/>
          </p:cNvSpPr>
          <p:nvPr>
            <p:ph idx="1"/>
          </p:nvPr>
        </p:nvSpPr>
        <p:spPr/>
        <p:txBody>
          <a:bodyPr/>
          <a:lstStyle/>
          <a:p>
            <a:r>
              <a:rPr lang="en-US" dirty="0"/>
              <a:t>The Office of the ADA Coordinator, created in 2020, facilitates the university’s compliance with the Disability &amp; Reasonable Accommodation, Anti-Discrimination and Web Accessibility policies. </a:t>
            </a:r>
          </a:p>
          <a:p>
            <a:r>
              <a:rPr lang="en-US" dirty="0"/>
              <a:t>The ADA Coordinator oversees compliance with the Rehabilitation Act of 1973, the Americans with Disabilities Act of 1990, the Americans with Disabilities Act Amendments Act of 2008, Michigan’s Persons with Disabilities Act of 1975, and other laws and regulations prohibiting disability discrimination and harassment.</a:t>
            </a:r>
          </a:p>
          <a:p>
            <a:r>
              <a:rPr lang="en-US" dirty="0"/>
              <a:t>For more information regarding accessibility, disability discrimination, or disability accommodations, please contact Tracy Leahy, Director of the Office of the ADA Coordinator and ADA/Section 504 Coordinator. </a:t>
            </a:r>
          </a:p>
          <a:p>
            <a:endParaRPr lang="en-US" dirty="0"/>
          </a:p>
        </p:txBody>
      </p:sp>
    </p:spTree>
    <p:extLst>
      <p:ext uri="{BB962C8B-B14F-4D97-AF65-F5344CB8AC3E}">
        <p14:creationId xmlns:p14="http://schemas.microsoft.com/office/powerpoint/2010/main" val="1693150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7E95A48-CBAC-4EDB-8036-4F28B4E2CB4A}"/>
              </a:ext>
            </a:extLst>
          </p:cNvPr>
          <p:cNvSpPr>
            <a:spLocks noGrp="1"/>
          </p:cNvSpPr>
          <p:nvPr>
            <p:ph type="title"/>
          </p:nvPr>
        </p:nvSpPr>
        <p:spPr>
          <a:xfrm>
            <a:off x="1097280" y="286603"/>
            <a:ext cx="10058400" cy="1450757"/>
          </a:xfrm>
        </p:spPr>
        <p:txBody>
          <a:bodyPr anchor="ctr">
            <a:normAutofit/>
          </a:bodyPr>
          <a:lstStyle/>
          <a:p>
            <a:r>
              <a:rPr lang="en-US" dirty="0">
                <a:solidFill>
                  <a:srgbClr val="FFFFFF"/>
                </a:solidFill>
              </a:rPr>
              <a:t>Welcome</a:t>
            </a:r>
          </a:p>
        </p:txBody>
      </p:sp>
      <p:sp>
        <p:nvSpPr>
          <p:cNvPr id="3" name="Content Placeholder 2">
            <a:extLst>
              <a:ext uri="{FF2B5EF4-FFF2-40B4-BE49-F238E27FC236}">
                <a16:creationId xmlns:a16="http://schemas.microsoft.com/office/drawing/2014/main" id="{68C8D5CC-CCBA-4444-B1FF-8ECA94F81312}"/>
              </a:ext>
            </a:extLst>
          </p:cNvPr>
          <p:cNvSpPr>
            <a:spLocks noGrp="1"/>
          </p:cNvSpPr>
          <p:nvPr>
            <p:ph idx="1"/>
          </p:nvPr>
        </p:nvSpPr>
        <p:spPr>
          <a:xfrm>
            <a:off x="326003" y="2191603"/>
            <a:ext cx="11616856" cy="4121733"/>
          </a:xfrm>
        </p:spPr>
        <p:txBody>
          <a:bodyPr>
            <a:normAutofit fontScale="92500" lnSpcReduction="10000"/>
          </a:bodyPr>
          <a:lstStyle/>
          <a:p>
            <a:r>
              <a:rPr lang="en-US" dirty="0"/>
              <a:t>As I reflect upon this past year, the Office for Civil Rights and Title IX Education and Compliance (OCR) has diligently worked to overcome many challenges during these unprecedented times. We are experiencing a global pandemic, increased unrest around politics and racism, and shifting federal and state compliance requirements. Despite these challenges, OCR staff remain unwavering in their commitment to their work and have adapted to remote prevention, outreach, support, investigations, hearings, and other resolutions. Additionally, OCR staff led the creation, education, and implementation of a new Relationship Violence and Sexual Misconduct and Title IX Policy.</a:t>
            </a:r>
          </a:p>
          <a:p>
            <a:r>
              <a:rPr lang="en-US" dirty="0"/>
              <a:t>OCR continues to take decisive action toward positive culture changes that foster the values of safety; mutual respect; dignity; equity; responsibility; and clear and timely communication. As we hold these values true, I am pleased to provide a snapshot of how OCR is furthering meaningful changes. </a:t>
            </a:r>
          </a:p>
          <a:p>
            <a:endParaRPr lang="en-US" dirty="0"/>
          </a:p>
          <a:p>
            <a:pPr marL="0">
              <a:spcBef>
                <a:spcPts val="0"/>
              </a:spcBef>
              <a:spcAft>
                <a:spcPts val="0"/>
              </a:spcAft>
            </a:pPr>
            <a:r>
              <a:rPr lang="en-US" dirty="0"/>
              <a:t>Tanya Jachimiak, JD</a:t>
            </a:r>
          </a:p>
          <a:p>
            <a:pPr marL="0">
              <a:spcBef>
                <a:spcPts val="0"/>
              </a:spcBef>
              <a:spcAft>
                <a:spcPts val="0"/>
              </a:spcAft>
            </a:pPr>
            <a:r>
              <a:rPr lang="en-US" dirty="0"/>
              <a:t>Associate Vice President</a:t>
            </a:r>
          </a:p>
          <a:p>
            <a:pPr marL="0">
              <a:spcBef>
                <a:spcPts val="0"/>
              </a:spcBef>
              <a:spcAft>
                <a:spcPts val="0"/>
              </a:spcAft>
            </a:pPr>
            <a:r>
              <a:rPr lang="en-US" dirty="0"/>
              <a:t>Title IX Coordinator</a:t>
            </a:r>
          </a:p>
          <a:p>
            <a:endParaRPr lang="en-US" dirty="0"/>
          </a:p>
        </p:txBody>
      </p:sp>
      <p:sp>
        <p:nvSpPr>
          <p:cNvPr id="12" name="Rectangle 11">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37259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F99284-F90C-432F-850E-7B79073DB32F}"/>
              </a:ext>
            </a:extLst>
          </p:cNvPr>
          <p:cNvSpPr>
            <a:spLocks noGrp="1"/>
          </p:cNvSpPr>
          <p:nvPr>
            <p:ph type="title"/>
          </p:nvPr>
        </p:nvSpPr>
        <p:spPr>
          <a:xfrm>
            <a:off x="1097280" y="286603"/>
            <a:ext cx="6437363" cy="1450757"/>
          </a:xfrm>
        </p:spPr>
        <p:txBody>
          <a:bodyPr>
            <a:normAutofit/>
          </a:bodyPr>
          <a:lstStyle/>
          <a:p>
            <a:r>
              <a:rPr lang="en-US" dirty="0"/>
              <a:t>Looking Ahead</a:t>
            </a:r>
          </a:p>
        </p:txBody>
      </p:sp>
      <p:cxnSp>
        <p:nvCxnSpPr>
          <p:cNvPr id="73" name="Straight Connector 72">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5846"/>
            <a:ext cx="62179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A9E10D-348E-4397-BDE6-31DAFF1D52C6}"/>
              </a:ext>
            </a:extLst>
          </p:cNvPr>
          <p:cNvSpPr>
            <a:spLocks noGrp="1"/>
          </p:cNvSpPr>
          <p:nvPr>
            <p:ph idx="1"/>
          </p:nvPr>
        </p:nvSpPr>
        <p:spPr>
          <a:xfrm>
            <a:off x="1097281" y="2108201"/>
            <a:ext cx="6388242" cy="3760891"/>
          </a:xfrm>
        </p:spPr>
        <p:txBody>
          <a:bodyPr>
            <a:normAutofit lnSpcReduction="10000"/>
          </a:bodyPr>
          <a:lstStyle/>
          <a:p>
            <a:pPr>
              <a:lnSpc>
                <a:spcPct val="100000"/>
              </a:lnSpc>
            </a:pPr>
            <a:r>
              <a:rPr lang="en-US" sz="1600" dirty="0"/>
              <a:t>Michigan State University is a member of the 2021-2022 Cohort of National Association of Student Personnel Administrators (NASPA)’s Culture of Respect Initiative.</a:t>
            </a:r>
          </a:p>
          <a:p>
            <a:pPr>
              <a:lnSpc>
                <a:spcPct val="100000"/>
              </a:lnSpc>
            </a:pPr>
            <a:r>
              <a:rPr lang="en-US" sz="1600" dirty="0"/>
              <a:t>Culture of Respect is a two-year program that brings together institutions that are dedicated to ending relationship violence and sexual misconduct on college campuses.  </a:t>
            </a:r>
          </a:p>
          <a:p>
            <a:pPr>
              <a:lnSpc>
                <a:spcPct val="100000"/>
              </a:lnSpc>
            </a:pPr>
            <a:r>
              <a:rPr lang="en-US" sz="1600" dirty="0"/>
              <a:t>The program employs expert-developed public health framework, cross-campus collaboration, and peer-led learning to make meaningful programmatic and policy changes. It also utilizes a rigorous process of self-evaluation and accountability with targeted organizational change. </a:t>
            </a:r>
          </a:p>
          <a:p>
            <a:pPr>
              <a:lnSpc>
                <a:spcPct val="100000"/>
              </a:lnSpc>
            </a:pPr>
            <a:r>
              <a:rPr lang="en-US" sz="1600" dirty="0"/>
              <a:t>For more information, please contact POE Executive Director Kelly Schweda at </a:t>
            </a:r>
            <a:r>
              <a:rPr lang="en-US" sz="1600" dirty="0">
                <a:hlinkClick r:id="rId2"/>
              </a:rPr>
              <a:t>poe.kellyschweda@msu.edu</a:t>
            </a:r>
            <a:r>
              <a:rPr lang="en-US" sz="1600" dirty="0"/>
              <a:t> or Director of Strategy, Support, and Equity Tom Fritz at </a:t>
            </a:r>
            <a:r>
              <a:rPr lang="en-US" sz="1600" dirty="0">
                <a:solidFill>
                  <a:srgbClr val="92D050"/>
                </a:solidFill>
                <a:hlinkClick r:id="rId3"/>
              </a:rPr>
              <a:t>ocr.tomfritz@msu.edu</a:t>
            </a:r>
            <a:r>
              <a:rPr lang="en-US" sz="1600" dirty="0">
                <a:solidFill>
                  <a:srgbClr val="92D050"/>
                </a:solidFill>
              </a:rPr>
              <a:t>.</a:t>
            </a:r>
            <a:r>
              <a:rPr lang="en-US" sz="1600" dirty="0"/>
              <a:t> </a:t>
            </a:r>
          </a:p>
          <a:p>
            <a:pPr>
              <a:lnSpc>
                <a:spcPct val="100000"/>
              </a:lnSpc>
            </a:pPr>
            <a:endParaRPr lang="en-US" sz="1600" dirty="0"/>
          </a:p>
        </p:txBody>
      </p:sp>
      <p:pic>
        <p:nvPicPr>
          <p:cNvPr id="7170" name="Picture 2" descr="Culture of Respect Collective">
            <a:extLst>
              <a:ext uri="{FF2B5EF4-FFF2-40B4-BE49-F238E27FC236}">
                <a16:creationId xmlns:a16="http://schemas.microsoft.com/office/drawing/2014/main" id="{B7A7152A-087A-4594-8003-81456857596D}"/>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129003" y="1492450"/>
            <a:ext cx="3412514" cy="3412514"/>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FEC9799F-A0B8-45B9-8164-71F283892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72887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DD2DFA-BEA6-436B-910E-29A854A172CC}"/>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en-US" sz="3200" dirty="0">
                <a:solidFill>
                  <a:schemeClr val="bg1"/>
                </a:solidFill>
              </a:rPr>
              <a:t>Policies Overseen by OCR</a:t>
            </a:r>
          </a:p>
        </p:txBody>
      </p:sp>
      <p:sp>
        <p:nvSpPr>
          <p:cNvPr id="3" name="Content Placeholder 2">
            <a:extLst>
              <a:ext uri="{FF2B5EF4-FFF2-40B4-BE49-F238E27FC236}">
                <a16:creationId xmlns:a16="http://schemas.microsoft.com/office/drawing/2014/main" id="{D3C677B5-A46E-41B7-BF30-FBCEC242EE38}"/>
              </a:ext>
            </a:extLst>
          </p:cNvPr>
          <p:cNvSpPr>
            <a:spLocks noGrp="1"/>
          </p:cNvSpPr>
          <p:nvPr>
            <p:ph idx="1"/>
          </p:nvPr>
        </p:nvSpPr>
        <p:spPr>
          <a:xfrm>
            <a:off x="6570206" y="1111753"/>
            <a:ext cx="5057396" cy="4628275"/>
          </a:xfrm>
        </p:spPr>
        <p:txBody>
          <a:bodyPr anchor="ctr">
            <a:normAutofit fontScale="92500"/>
          </a:bodyPr>
          <a:lstStyle/>
          <a:p>
            <a:pPr>
              <a:buFont typeface="Arial" panose="020B0604020202020204" pitchFamily="34" charset="0"/>
              <a:buChar char="•"/>
            </a:pPr>
            <a:r>
              <a:rPr lang="en-US" dirty="0">
                <a:solidFill>
                  <a:schemeClr val="tx1">
                    <a:lumMod val="85000"/>
                    <a:lumOff val="15000"/>
                  </a:schemeClr>
                </a:solidFill>
              </a:rPr>
              <a:t>Notice of Non-Discrimination, Anti-Harassment and Non-Retaliation</a:t>
            </a:r>
          </a:p>
          <a:p>
            <a:pPr>
              <a:buFont typeface="Arial" panose="020B0604020202020204" pitchFamily="34" charset="0"/>
              <a:buChar char="•"/>
            </a:pPr>
            <a:r>
              <a:rPr lang="en-US" dirty="0">
                <a:solidFill>
                  <a:schemeClr val="tx1">
                    <a:lumMod val="85000"/>
                    <a:lumOff val="15000"/>
                  </a:schemeClr>
                </a:solidFill>
              </a:rPr>
              <a:t>Anti-Discrimination Policy</a:t>
            </a:r>
          </a:p>
          <a:p>
            <a:pPr>
              <a:buFont typeface="Arial" panose="020B0604020202020204" pitchFamily="34" charset="0"/>
              <a:buChar char="•"/>
            </a:pPr>
            <a:r>
              <a:rPr lang="en-US" dirty="0">
                <a:solidFill>
                  <a:schemeClr val="tx1">
                    <a:lumMod val="85000"/>
                    <a:lumOff val="15000"/>
                  </a:schemeClr>
                </a:solidFill>
              </a:rPr>
              <a:t>Disability and Reasonable Accommodation Policy</a:t>
            </a:r>
          </a:p>
          <a:p>
            <a:pPr>
              <a:buFont typeface="Arial" panose="020B0604020202020204" pitchFamily="34" charset="0"/>
              <a:buChar char="•"/>
            </a:pPr>
            <a:r>
              <a:rPr lang="en-US" dirty="0">
                <a:solidFill>
                  <a:schemeClr val="tx1">
                    <a:lumMod val="85000"/>
                    <a:lumOff val="15000"/>
                  </a:schemeClr>
                </a:solidFill>
              </a:rPr>
              <a:t>Relationship Violence and Sexual Misconduct and Title IX Policy</a:t>
            </a:r>
          </a:p>
          <a:p>
            <a:pPr>
              <a:buFont typeface="Arial" panose="020B0604020202020204" pitchFamily="34" charset="0"/>
              <a:buChar char="•"/>
            </a:pPr>
            <a:r>
              <a:rPr lang="en-US" dirty="0">
                <a:solidFill>
                  <a:schemeClr val="tx1">
                    <a:lumMod val="85000"/>
                    <a:lumOff val="15000"/>
                  </a:schemeClr>
                </a:solidFill>
              </a:rPr>
              <a:t>University Mandatory Reporting Protocols </a:t>
            </a:r>
          </a:p>
          <a:p>
            <a:pPr>
              <a:buFont typeface="Arial" panose="020B0604020202020204" pitchFamily="34" charset="0"/>
              <a:buChar char="•"/>
            </a:pPr>
            <a:endParaRPr lang="en-US" dirty="0">
              <a:solidFill>
                <a:schemeClr val="tx1">
                  <a:lumMod val="85000"/>
                  <a:lumOff val="15000"/>
                </a:schemeClr>
              </a:solidFill>
            </a:endParaRPr>
          </a:p>
          <a:p>
            <a:pPr marL="0" indent="0">
              <a:buNone/>
            </a:pPr>
            <a:r>
              <a:rPr lang="en-US" sz="1400" dirty="0">
                <a:solidFill>
                  <a:schemeClr val="tx1">
                    <a:lumMod val="85000"/>
                    <a:lumOff val="15000"/>
                  </a:schemeClr>
                </a:solidFill>
              </a:rPr>
              <a:t>Note: These policies contain specific provisions that prohibitions contained therein</a:t>
            </a:r>
            <a:r>
              <a:rPr lang="en-US" sz="1400" dirty="0"/>
              <a:t> shall not be construed in a manner that abridges university community members’ right of free expression as protected by the First Amendment of the U.S. Constitution.</a:t>
            </a:r>
            <a:endParaRPr lang="en-US" sz="1400" dirty="0">
              <a:solidFill>
                <a:schemeClr val="tx1">
                  <a:lumMod val="85000"/>
                  <a:lumOff val="15000"/>
                </a:schemeClr>
              </a:solidFill>
            </a:endParaRPr>
          </a:p>
          <a:p>
            <a:pPr marL="0" indent="0">
              <a:buNone/>
            </a:pPr>
            <a:endParaRPr lang="en-US" dirty="0">
              <a:solidFill>
                <a:schemeClr val="tx1">
                  <a:lumMod val="85000"/>
                  <a:lumOff val="15000"/>
                </a:schemeClr>
              </a:solidFill>
            </a:endParaRPr>
          </a:p>
          <a:p>
            <a:pPr>
              <a:buFont typeface="Arial" panose="020B0604020202020204" pitchFamily="34" charset="0"/>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1204290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7CF63D-4B36-4154-B7C2-A69AA117BB75}"/>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en-US" sz="3200" dirty="0">
                <a:solidFill>
                  <a:schemeClr val="bg1"/>
                </a:solidFill>
              </a:rPr>
              <a:t>Applicable Civil Rights Laws</a:t>
            </a:r>
          </a:p>
        </p:txBody>
      </p:sp>
      <p:sp>
        <p:nvSpPr>
          <p:cNvPr id="3" name="Content Placeholder 2">
            <a:extLst>
              <a:ext uri="{FF2B5EF4-FFF2-40B4-BE49-F238E27FC236}">
                <a16:creationId xmlns:a16="http://schemas.microsoft.com/office/drawing/2014/main" id="{99DD6E25-BA92-40EF-B85F-A193A0399268}"/>
              </a:ext>
            </a:extLst>
          </p:cNvPr>
          <p:cNvSpPr>
            <a:spLocks noGrp="1"/>
          </p:cNvSpPr>
          <p:nvPr>
            <p:ph idx="1"/>
          </p:nvPr>
        </p:nvSpPr>
        <p:spPr>
          <a:xfrm>
            <a:off x="6570206" y="1111753"/>
            <a:ext cx="5057396" cy="4628275"/>
          </a:xfrm>
        </p:spPr>
        <p:txBody>
          <a:bodyPr anchor="ctr">
            <a:normAutofit/>
          </a:bodyPr>
          <a:lstStyle/>
          <a:p>
            <a:pPr>
              <a:lnSpc>
                <a:spcPct val="100000"/>
              </a:lnSpc>
            </a:pPr>
            <a:r>
              <a:rPr lang="en-US" sz="1800" dirty="0">
                <a:solidFill>
                  <a:schemeClr val="tx1">
                    <a:lumMod val="85000"/>
                    <a:lumOff val="15000"/>
                  </a:schemeClr>
                </a:solidFill>
              </a:rPr>
              <a:t>The University complies with Title IX of the Higher Education Amendments of 1972, 20 U.S. C. § 1681 et seq. (“Title IX”); Section 1557 of the Affordable Care Act (“ACA”); Title IX, Title VI, Title VII of the Civil Rights Act of 1964; Titles I, II, and III of the Americans with Disabilities Act; the Age Discrimination Act of 1975; the Age Discrimination in Employment Act of 1967; Section 504 of the Rehabilitation Act; the Michigan Persons With Disabilities Civil Rights Act; the Equal Pay Act of 1963; the Pregnancy Discrimination Act of 1978; Section 106 - Nondiscrimination on the Basis of Sex in Education Programs or Activities Receiving Federal Financial Assistance; and the Uniformed Services Employment and Reemployment Rights Act (USERRA).</a:t>
            </a:r>
          </a:p>
          <a:p>
            <a:pPr marL="0" indent="0">
              <a:lnSpc>
                <a:spcPct val="100000"/>
              </a:lnSpc>
              <a:buNone/>
            </a:pPr>
            <a:endParaRPr lang="en-US" sz="1800" dirty="0">
              <a:solidFill>
                <a:schemeClr val="tx1">
                  <a:lumMod val="85000"/>
                  <a:lumOff val="15000"/>
                </a:schemeClr>
              </a:solidFill>
            </a:endParaRPr>
          </a:p>
          <a:p>
            <a:pPr>
              <a:lnSpc>
                <a:spcPct val="100000"/>
              </a:lnSpc>
            </a:pPr>
            <a:endParaRPr lang="en-US" sz="1800" dirty="0">
              <a:solidFill>
                <a:schemeClr val="tx1">
                  <a:lumMod val="85000"/>
                  <a:lumOff val="15000"/>
                </a:schemeClr>
              </a:solidFill>
            </a:endParaRPr>
          </a:p>
        </p:txBody>
      </p:sp>
    </p:spTree>
    <p:extLst>
      <p:ext uri="{BB962C8B-B14F-4D97-AF65-F5344CB8AC3E}">
        <p14:creationId xmlns:p14="http://schemas.microsoft.com/office/powerpoint/2010/main" val="2877650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E72D25-D7F3-44F8-B044-65FFA7E53493}"/>
              </a:ext>
            </a:extLst>
          </p:cNvPr>
          <p:cNvSpPr>
            <a:spLocks noGrp="1"/>
          </p:cNvSpPr>
          <p:nvPr>
            <p:ph type="title"/>
          </p:nvPr>
        </p:nvSpPr>
        <p:spPr>
          <a:xfrm>
            <a:off x="858749" y="963997"/>
            <a:ext cx="3787457" cy="4938361"/>
          </a:xfrm>
        </p:spPr>
        <p:txBody>
          <a:bodyPr anchor="ctr">
            <a:normAutofit/>
          </a:bodyPr>
          <a:lstStyle/>
          <a:p>
            <a:pPr algn="r"/>
            <a:r>
              <a:rPr lang="en-US" dirty="0"/>
              <a:t>We welcome your comments and questions.</a:t>
            </a:r>
            <a:endParaRPr lang="en-US"/>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D607F95-E2DB-4B1B-B9AD-F5AAF9202571}"/>
              </a:ext>
            </a:extLst>
          </p:cNvPr>
          <p:cNvSpPr>
            <a:spLocks noGrp="1"/>
          </p:cNvSpPr>
          <p:nvPr>
            <p:ph idx="1"/>
          </p:nvPr>
        </p:nvSpPr>
        <p:spPr>
          <a:xfrm>
            <a:off x="5301798" y="963507"/>
            <a:ext cx="5968181" cy="4938851"/>
          </a:xfrm>
        </p:spPr>
        <p:txBody>
          <a:bodyPr anchor="ctr">
            <a:normAutofit/>
          </a:bodyPr>
          <a:lstStyle/>
          <a:p>
            <a:r>
              <a:rPr lang="en-US" dirty="0"/>
              <a:t>For more information, please contact Associate Vice President and Title IX Coordinator Tanya Jachimiak at </a:t>
            </a:r>
            <a:r>
              <a:rPr lang="en-US" dirty="0">
                <a:hlinkClick r:id="rId2"/>
              </a:rPr>
              <a:t>ocr.tanyajachimiak@msu.edu</a:t>
            </a:r>
            <a:r>
              <a:rPr lang="en-US" dirty="0"/>
              <a:t> or go to </a:t>
            </a:r>
            <a:r>
              <a:rPr lang="en-US" dirty="0">
                <a:hlinkClick r:id="rId3"/>
              </a:rPr>
              <a:t>https://civilrights.msu.edu/</a:t>
            </a:r>
            <a:r>
              <a:rPr lang="en-US" dirty="0"/>
              <a:t>. </a:t>
            </a:r>
          </a:p>
        </p:txBody>
      </p:sp>
    </p:spTree>
    <p:extLst>
      <p:ext uri="{BB962C8B-B14F-4D97-AF65-F5344CB8AC3E}">
        <p14:creationId xmlns:p14="http://schemas.microsoft.com/office/powerpoint/2010/main" val="4257199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0ADD4E-CEF4-4BDB-AF2E-7ABD197C46CE}"/>
              </a:ext>
            </a:extLst>
          </p:cNvPr>
          <p:cNvSpPr>
            <a:spLocks noGrp="1"/>
          </p:cNvSpPr>
          <p:nvPr>
            <p:ph type="title"/>
          </p:nvPr>
        </p:nvSpPr>
        <p:spPr>
          <a:xfrm>
            <a:off x="858749" y="963997"/>
            <a:ext cx="3787457" cy="4938361"/>
          </a:xfrm>
        </p:spPr>
        <p:txBody>
          <a:bodyPr anchor="ctr">
            <a:normAutofit/>
          </a:bodyPr>
          <a:lstStyle/>
          <a:p>
            <a:pPr algn="r"/>
            <a:r>
              <a:rPr lang="en-US" dirty="0"/>
              <a:t>About</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E50CEE2-43C6-4D3D-BCA3-BDCEAEA1E0A4}"/>
              </a:ext>
            </a:extLst>
          </p:cNvPr>
          <p:cNvSpPr>
            <a:spLocks noGrp="1"/>
          </p:cNvSpPr>
          <p:nvPr>
            <p:ph idx="1"/>
          </p:nvPr>
        </p:nvSpPr>
        <p:spPr>
          <a:xfrm>
            <a:off x="5205650" y="1348517"/>
            <a:ext cx="5968181" cy="4938851"/>
          </a:xfrm>
        </p:spPr>
        <p:txBody>
          <a:bodyPr anchor="ctr">
            <a:normAutofit fontScale="77500" lnSpcReduction="20000"/>
          </a:bodyPr>
          <a:lstStyle/>
          <a:p>
            <a:pPr>
              <a:lnSpc>
                <a:spcPct val="100000"/>
              </a:lnSpc>
            </a:pPr>
            <a:r>
              <a:rPr lang="en-US" sz="1800" dirty="0"/>
              <a:t>The Office for Civil Rights and Title IX Education and Compliance, established as an independent unit in 2018, encompasses the following units: (1) Prevention, Outreach, and Education Department (POE), (2) Office of Institutional Equity (OIE), (3) Office of the ADA Coordinator, and (4) Resolution Office (RO). Additionally, in AY2020-2021, OCR formed the Strategy, Support, and Equity team.  </a:t>
            </a:r>
          </a:p>
          <a:p>
            <a:pPr>
              <a:lnSpc>
                <a:spcPct val="100000"/>
              </a:lnSpc>
            </a:pPr>
            <a:r>
              <a:rPr lang="en-US" sz="1800" dirty="0"/>
              <a:t>Collectively, our primary purpose is to lead the university’s response to relationship violence, sexual misconduct, stalking, discrimination, and harassment in admissions, employment, and access to and treatment in University programs and activities. OCR seeks to recognize and work to redress systemic inequities in policies and programs that serve as barriers to equal opportunity. </a:t>
            </a:r>
          </a:p>
          <a:p>
            <a:pPr>
              <a:lnSpc>
                <a:spcPct val="100000"/>
              </a:lnSpc>
            </a:pPr>
            <a:r>
              <a:rPr lang="en-US" sz="1800" dirty="0"/>
              <a:t>OCR is also charged with leading the university’s prevention of relationship violence, sexual misconduct, stalking, and sex and gender-based harassment.</a:t>
            </a:r>
          </a:p>
          <a:p>
            <a:pPr>
              <a:lnSpc>
                <a:spcPct val="100000"/>
              </a:lnSpc>
            </a:pPr>
            <a:r>
              <a:rPr lang="en-US" sz="1800" dirty="0"/>
              <a:t>Through its own education efforts and in collaboration with many campus community partners, OCR seeks to advance inclusivity, equity, and positive culture changes that are grounded in the values of safety; well-being; mutual respect; dignity; responsibility; and clear and timely communication. This commitment includes engaging the campus community to support anti-racism efforts.  </a:t>
            </a:r>
          </a:p>
          <a:p>
            <a:pPr>
              <a:lnSpc>
                <a:spcPct val="100000"/>
              </a:lnSpc>
            </a:pPr>
            <a:r>
              <a:rPr lang="en-US" sz="1800" dirty="0"/>
              <a:t>As a unit we must hold ourselves accountable for critically examining our own efforts to contribute to a safe, inclusive, and equitable campus community.</a:t>
            </a:r>
          </a:p>
          <a:p>
            <a:pPr>
              <a:lnSpc>
                <a:spcPct val="100000"/>
              </a:lnSpc>
            </a:pPr>
            <a:endParaRPr lang="en-US" sz="1800" dirty="0"/>
          </a:p>
          <a:p>
            <a:pPr>
              <a:lnSpc>
                <a:spcPct val="100000"/>
              </a:lnSpc>
            </a:pPr>
            <a:endParaRPr lang="en-US" sz="1500" dirty="0"/>
          </a:p>
        </p:txBody>
      </p:sp>
    </p:spTree>
    <p:extLst>
      <p:ext uri="{BB962C8B-B14F-4D97-AF65-F5344CB8AC3E}">
        <p14:creationId xmlns:p14="http://schemas.microsoft.com/office/powerpoint/2010/main" val="214845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8AC537-4AB6-4841-AFAD-B7CAD499110D}"/>
              </a:ext>
            </a:extLst>
          </p:cNvPr>
          <p:cNvSpPr>
            <a:spLocks noGrp="1"/>
          </p:cNvSpPr>
          <p:nvPr>
            <p:ph type="title"/>
          </p:nvPr>
        </p:nvSpPr>
        <p:spPr>
          <a:xfrm>
            <a:off x="858749" y="963997"/>
            <a:ext cx="3787457" cy="4938361"/>
          </a:xfrm>
        </p:spPr>
        <p:txBody>
          <a:bodyPr anchor="ctr">
            <a:normAutofit/>
          </a:bodyPr>
          <a:lstStyle/>
          <a:p>
            <a:pPr algn="r"/>
            <a:r>
              <a:rPr lang="en-US" dirty="0"/>
              <a:t>Prevention, Outreach, and Education Department (POE)</a:t>
            </a:r>
            <a:endParaRPr lang="en-US"/>
          </a:p>
        </p:txBody>
      </p:sp>
      <p:cxnSp>
        <p:nvCxnSpPr>
          <p:cNvPr id="22" name="Straight Connector 2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D3E97BC-FF16-4D72-9C42-19ED2BAA2877}"/>
              </a:ext>
            </a:extLst>
          </p:cNvPr>
          <p:cNvSpPr/>
          <p:nvPr/>
        </p:nvSpPr>
        <p:spPr>
          <a:xfrm>
            <a:off x="5297742" y="2204574"/>
            <a:ext cx="5796977" cy="4355038"/>
          </a:xfrm>
          <a:prstGeom prst="rect">
            <a:avLst/>
          </a:prstGeom>
        </p:spPr>
        <p:txBody>
          <a:bodyPr wrap="square">
            <a:spAutoFit/>
          </a:bodyPr>
          <a:lstStyle/>
          <a:p>
            <a:pPr>
              <a:spcAft>
                <a:spcPts val="600"/>
              </a:spcAft>
            </a:pPr>
            <a:r>
              <a:rPr lang="en-US" dirty="0"/>
              <a:t>The Prevention, Outreach and Education (POE) team is responsible for providing training and education to all faculty, staff, and students related to relationship violence and sexual misconduct prevention. This past year, POE provided education and prevention programs for 38,156 undergraduate students; 12,848 graduate and professional students; and 12,918 employees. </a:t>
            </a:r>
          </a:p>
          <a:p>
            <a:pPr>
              <a:spcAft>
                <a:spcPts val="600"/>
              </a:spcAft>
            </a:pPr>
            <a:r>
              <a:rPr lang="en-US" dirty="0"/>
              <a:t>Additionally, throughout the year, POE provided unique, individualized resources, workshops, and trainings for units throughout the campus.</a:t>
            </a:r>
          </a:p>
          <a:p>
            <a:pPr>
              <a:spcAft>
                <a:spcPts val="600"/>
              </a:spcAft>
            </a:pPr>
            <a:endParaRPr lang="en-US" dirty="0"/>
          </a:p>
          <a:p>
            <a:pPr>
              <a:spcAft>
                <a:spcPts val="600"/>
              </a:spcAft>
            </a:pPr>
            <a:endParaRPr lang="en-US" dirty="0"/>
          </a:p>
          <a:p>
            <a:pPr>
              <a:spcAft>
                <a:spcPts val="600"/>
              </a:spcAft>
            </a:pPr>
            <a:endParaRPr lang="en-US" dirty="0"/>
          </a:p>
          <a:p>
            <a:pPr>
              <a:spcAft>
                <a:spcPts val="600"/>
              </a:spcAft>
            </a:pPr>
            <a:endParaRPr lang="en-US" dirty="0"/>
          </a:p>
        </p:txBody>
      </p:sp>
    </p:spTree>
    <p:extLst>
      <p:ext uri="{BB962C8B-B14F-4D97-AF65-F5344CB8AC3E}">
        <p14:creationId xmlns:p14="http://schemas.microsoft.com/office/powerpoint/2010/main" val="71286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24227B-CABA-4D8F-9FE0-D026179672C6}"/>
              </a:ext>
            </a:extLst>
          </p:cNvPr>
          <p:cNvSpPr>
            <a:spLocks noGrp="1"/>
          </p:cNvSpPr>
          <p:nvPr>
            <p:ph type="title"/>
          </p:nvPr>
        </p:nvSpPr>
        <p:spPr>
          <a:xfrm>
            <a:off x="643468" y="643467"/>
            <a:ext cx="3073550" cy="5126203"/>
          </a:xfrm>
        </p:spPr>
        <p:txBody>
          <a:bodyPr anchor="ctr">
            <a:normAutofit/>
          </a:bodyPr>
          <a:lstStyle/>
          <a:p>
            <a:pPr algn="r"/>
            <a:r>
              <a:rPr lang="en-US" sz="3600" dirty="0"/>
              <a:t>Prevention, Outreach, and Education Department (POE)</a:t>
            </a:r>
          </a:p>
        </p:txBody>
      </p:sp>
      <p:cxnSp>
        <p:nvCxnSpPr>
          <p:cNvPr id="19" name="Straight Connector 18">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D4A91D9-964D-4780-A384-71E8B4A07D52}"/>
              </a:ext>
            </a:extLst>
          </p:cNvPr>
          <p:cNvSpPr>
            <a:spLocks noGrp="1"/>
          </p:cNvSpPr>
          <p:nvPr>
            <p:ph idx="1"/>
          </p:nvPr>
        </p:nvSpPr>
        <p:spPr>
          <a:xfrm>
            <a:off x="4304606" y="1933879"/>
            <a:ext cx="6791894" cy="3755970"/>
          </a:xfrm>
        </p:spPr>
        <p:txBody>
          <a:bodyPr anchor="ctr">
            <a:normAutofit/>
          </a:bodyPr>
          <a:lstStyle/>
          <a:p>
            <a:r>
              <a:rPr lang="en-US" dirty="0"/>
              <a:t>During AY2019-2020, POE expanded prevention efforts, including:</a:t>
            </a:r>
          </a:p>
          <a:p>
            <a:pPr lvl="1">
              <a:buFont typeface="Arial" panose="020B0604020202020204" pitchFamily="34" charset="0"/>
              <a:buChar char="•"/>
            </a:pPr>
            <a:r>
              <a:rPr lang="en-US" dirty="0"/>
              <a:t>Hiring a prevention specialist specifically focused on furthering safety among MSU’s health professionals.</a:t>
            </a:r>
          </a:p>
          <a:p>
            <a:pPr lvl="1">
              <a:buFont typeface="Arial" panose="020B0604020202020204" pitchFamily="34" charset="0"/>
              <a:buChar char="•"/>
            </a:pPr>
            <a:r>
              <a:rPr lang="en-US" dirty="0"/>
              <a:t>Creating and launching in consultation with the LBGT Resource Center thirty (30) LBGTQA+ specific student trainings. The new training was written and facilitated by LBGTQA+ students. </a:t>
            </a:r>
          </a:p>
          <a:p>
            <a:pPr lvl="1">
              <a:buFont typeface="Arial" panose="020B0604020202020204" pitchFamily="34" charset="0"/>
              <a:buChar char="•"/>
            </a:pPr>
            <a:r>
              <a:rPr lang="en-US" dirty="0"/>
              <a:t>Expanding the scope (and impact) of the climate and response specialist, which resulted in increased collaboration across units to identify areas for developing new and innovative solutions for building more equitable work and learning environments.</a:t>
            </a:r>
          </a:p>
          <a:p>
            <a:endParaRPr lang="en-US" dirty="0"/>
          </a:p>
          <a:p>
            <a:endParaRPr lang="en-US" dirty="0"/>
          </a:p>
        </p:txBody>
      </p:sp>
      <p:sp>
        <p:nvSpPr>
          <p:cNvPr id="21" name="Rectangle 20">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9895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BCBD0E-FEE1-4057-B0D5-F0FCC4852FB3}"/>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en-US" sz="3200">
                <a:solidFill>
                  <a:schemeClr val="bg1"/>
                </a:solidFill>
              </a:rPr>
              <a:t>Impact Award by the Campus Prevention Network</a:t>
            </a:r>
          </a:p>
        </p:txBody>
      </p:sp>
      <p:sp>
        <p:nvSpPr>
          <p:cNvPr id="3" name="Content Placeholder 2">
            <a:extLst>
              <a:ext uri="{FF2B5EF4-FFF2-40B4-BE49-F238E27FC236}">
                <a16:creationId xmlns:a16="http://schemas.microsoft.com/office/drawing/2014/main" id="{C338212A-2BA4-4FEC-8A75-7AFAE63F83D1}"/>
              </a:ext>
            </a:extLst>
          </p:cNvPr>
          <p:cNvSpPr>
            <a:spLocks noGrp="1"/>
          </p:cNvSpPr>
          <p:nvPr>
            <p:ph idx="1"/>
          </p:nvPr>
        </p:nvSpPr>
        <p:spPr>
          <a:xfrm>
            <a:off x="6570206" y="1111753"/>
            <a:ext cx="5057396" cy="4628275"/>
          </a:xfrm>
        </p:spPr>
        <p:txBody>
          <a:bodyPr anchor="ctr">
            <a:normAutofit/>
          </a:bodyPr>
          <a:lstStyle/>
          <a:p>
            <a:r>
              <a:rPr lang="en-US" dirty="0">
                <a:solidFill>
                  <a:schemeClr val="tx1">
                    <a:lumMod val="85000"/>
                    <a:lumOff val="15000"/>
                  </a:schemeClr>
                </a:solidFill>
              </a:rPr>
              <a:t>POE was awarded the </a:t>
            </a:r>
            <a:r>
              <a:rPr lang="en-US" b="1" dirty="0">
                <a:solidFill>
                  <a:schemeClr val="tx1">
                    <a:lumMod val="85000"/>
                    <a:lumOff val="15000"/>
                  </a:schemeClr>
                </a:solidFill>
              </a:rPr>
              <a:t>2020 Impact Award by the Campus Prevention Network</a:t>
            </a:r>
            <a:r>
              <a:rPr lang="en-US" dirty="0">
                <a:solidFill>
                  <a:schemeClr val="tx1">
                    <a:lumMod val="85000"/>
                    <a:lumOff val="15000"/>
                  </a:schemeClr>
                </a:solidFill>
              </a:rPr>
              <a:t> for excellence in campus sexual assault prevention. POE was highlighted for its innovative programming as well as its dedication to becoming a national model for excellence and dedication to violence prevention.</a:t>
            </a:r>
          </a:p>
          <a:p>
            <a:pPr marL="0" indent="0">
              <a:buNone/>
            </a:pPr>
            <a:endParaRPr lang="en-US" dirty="0">
              <a:solidFill>
                <a:schemeClr val="tx1">
                  <a:lumMod val="85000"/>
                  <a:lumOff val="15000"/>
                </a:schemeClr>
              </a:solidFill>
            </a:endParaRPr>
          </a:p>
          <a:p>
            <a:endParaRPr lang="en-US" dirty="0">
              <a:solidFill>
                <a:schemeClr val="tx1">
                  <a:lumMod val="85000"/>
                  <a:lumOff val="15000"/>
                </a:schemeClr>
              </a:solidFill>
            </a:endParaRPr>
          </a:p>
        </p:txBody>
      </p:sp>
    </p:spTree>
    <p:extLst>
      <p:ext uri="{BB962C8B-B14F-4D97-AF65-F5344CB8AC3E}">
        <p14:creationId xmlns:p14="http://schemas.microsoft.com/office/powerpoint/2010/main" val="359900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AB728B-946D-47A0-9F1F-601231AA6326}"/>
              </a:ext>
            </a:extLst>
          </p:cNvPr>
          <p:cNvSpPr>
            <a:spLocks noGrp="1"/>
          </p:cNvSpPr>
          <p:nvPr>
            <p:ph type="title"/>
          </p:nvPr>
        </p:nvSpPr>
        <p:spPr>
          <a:xfrm>
            <a:off x="858749" y="963997"/>
            <a:ext cx="3787457" cy="4938361"/>
          </a:xfrm>
        </p:spPr>
        <p:txBody>
          <a:bodyPr anchor="ctr">
            <a:normAutofit/>
          </a:bodyPr>
          <a:lstStyle/>
          <a:p>
            <a:pPr algn="r"/>
            <a:r>
              <a:rPr lang="en-US" dirty="0"/>
              <a:t>Office of Institutional Equity (OIE)</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AADF69F-066F-40AB-9DA9-3569912D4939}"/>
              </a:ext>
            </a:extLst>
          </p:cNvPr>
          <p:cNvSpPr>
            <a:spLocks noGrp="1"/>
          </p:cNvSpPr>
          <p:nvPr>
            <p:ph idx="1"/>
          </p:nvPr>
        </p:nvSpPr>
        <p:spPr>
          <a:xfrm>
            <a:off x="5297743" y="1122533"/>
            <a:ext cx="5968181" cy="4938851"/>
          </a:xfrm>
        </p:spPr>
        <p:txBody>
          <a:bodyPr anchor="ctr">
            <a:normAutofit fontScale="85000" lnSpcReduction="20000"/>
          </a:bodyPr>
          <a:lstStyle/>
          <a:p>
            <a:pPr>
              <a:lnSpc>
                <a:spcPct val="100000"/>
              </a:lnSpc>
            </a:pPr>
            <a:r>
              <a:rPr lang="en-US" dirty="0"/>
              <a:t>The Office of Institutional Equity (OIE) serves to uphold and advance our shared values through oversight and application of civil rights policies.</a:t>
            </a:r>
          </a:p>
          <a:p>
            <a:pPr>
              <a:lnSpc>
                <a:spcPct val="100000"/>
              </a:lnSpc>
            </a:pPr>
            <a:r>
              <a:rPr lang="en-US" dirty="0"/>
              <a:t>The Anti-Discrimination Response and Investigations team supports, responds to, and investigates reports related to discrimination and harassment based on race, ethnicity, color, national origin, sex, disability, religion, age, gender, gender identity, sexual identity, height, marital status, political persuasion, sexual orientation, veteran status, or weight under the university Anti-Discrimination Policy (ADP) and the Notice of Non-Discrimination, Anti-Harassment and Non-Retaliation. </a:t>
            </a:r>
          </a:p>
          <a:p>
            <a:pPr>
              <a:lnSpc>
                <a:spcPct val="100000"/>
              </a:lnSpc>
            </a:pPr>
            <a:r>
              <a:rPr lang="en-US" dirty="0"/>
              <a:t>The Relationship Violence and Sexual Misconduct Response and Investigations team supports, responds to, and investigates relationship violence and sexual misconduct, including dating violence, gender-based harassment, sexual assault, and stalking, under the Relationship Violence and Sexual Misconduct &amp; Title IX Policy (RVSM).</a:t>
            </a:r>
          </a:p>
          <a:p>
            <a:pPr>
              <a:lnSpc>
                <a:spcPct val="100000"/>
              </a:lnSpc>
            </a:pPr>
            <a:r>
              <a:rPr lang="en-US" dirty="0"/>
              <a:t>Both teams work closely with advocates, advisors, and the Campus Equity Navigator to ensure that all parties are supported and have access to confidential resources and advisors. </a:t>
            </a:r>
          </a:p>
          <a:p>
            <a:pPr marL="0" indent="0">
              <a:lnSpc>
                <a:spcPct val="100000"/>
              </a:lnSpc>
              <a:buNone/>
            </a:pPr>
            <a:endParaRPr lang="en-US" sz="1800" dirty="0"/>
          </a:p>
        </p:txBody>
      </p:sp>
    </p:spTree>
    <p:extLst>
      <p:ext uri="{BB962C8B-B14F-4D97-AF65-F5344CB8AC3E}">
        <p14:creationId xmlns:p14="http://schemas.microsoft.com/office/powerpoint/2010/main" val="1371927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53">
            <a:extLst>
              <a:ext uri="{FF2B5EF4-FFF2-40B4-BE49-F238E27FC236}">
                <a16:creationId xmlns:a16="http://schemas.microsoft.com/office/drawing/2014/main" id="{39B4056F-1959-4627-A683-77F6C0603F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D8D7349B-C9FA-4FCE-A1FF-948F460A3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554906"/>
            <a:ext cx="12188952" cy="230309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2AB728B-946D-47A0-9F1F-601231AA6326}"/>
              </a:ext>
            </a:extLst>
          </p:cNvPr>
          <p:cNvSpPr>
            <a:spLocks noGrp="1"/>
          </p:cNvSpPr>
          <p:nvPr>
            <p:ph type="title"/>
          </p:nvPr>
        </p:nvSpPr>
        <p:spPr>
          <a:xfrm>
            <a:off x="633998" y="4905301"/>
            <a:ext cx="4988879" cy="1554485"/>
          </a:xfrm>
        </p:spPr>
        <p:txBody>
          <a:bodyPr anchor="ctr">
            <a:normAutofit/>
          </a:bodyPr>
          <a:lstStyle/>
          <a:p>
            <a:pPr algn="r"/>
            <a:r>
              <a:rPr lang="en-US" sz="3700">
                <a:solidFill>
                  <a:srgbClr val="FFFFFF"/>
                </a:solidFill>
              </a:rPr>
              <a:t>Office of Institutional Equity (OIE)</a:t>
            </a:r>
          </a:p>
        </p:txBody>
      </p:sp>
      <p:cxnSp>
        <p:nvCxnSpPr>
          <p:cNvPr id="58" name="Straight Connector 57">
            <a:extLst>
              <a:ext uri="{FF2B5EF4-FFF2-40B4-BE49-F238E27FC236}">
                <a16:creationId xmlns:a16="http://schemas.microsoft.com/office/drawing/2014/main" id="{55646586-8E5D-4A2B-BDA9-01CE28AC89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0770" y="5247564"/>
            <a:ext cx="0" cy="87345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152E680E-EAEE-4CC5-8E3F-7898F268A8CF}"/>
              </a:ext>
            </a:extLst>
          </p:cNvPr>
          <p:cNvSpPr txBox="1"/>
          <p:nvPr/>
        </p:nvSpPr>
        <p:spPr>
          <a:xfrm flipH="1">
            <a:off x="2696941" y="238056"/>
            <a:ext cx="6798084" cy="461665"/>
          </a:xfrm>
          <a:prstGeom prst="rect">
            <a:avLst/>
          </a:prstGeom>
          <a:noFill/>
        </p:spPr>
        <p:txBody>
          <a:bodyPr wrap="square" rtlCol="0">
            <a:spAutoFit/>
          </a:bodyPr>
          <a:lstStyle/>
          <a:p>
            <a:pPr algn="ctr">
              <a:spcAft>
                <a:spcPts val="600"/>
              </a:spcAft>
            </a:pPr>
            <a:r>
              <a:rPr lang="en-US" sz="2400" b="1" dirty="0"/>
              <a:t>Number of Reports Received</a:t>
            </a:r>
          </a:p>
        </p:txBody>
      </p:sp>
      <p:graphicFrame>
        <p:nvGraphicFramePr>
          <p:cNvPr id="6" name="Table 5">
            <a:extLst>
              <a:ext uri="{FF2B5EF4-FFF2-40B4-BE49-F238E27FC236}">
                <a16:creationId xmlns:a16="http://schemas.microsoft.com/office/drawing/2014/main" id="{E70EFC27-A0A5-4D36-803B-1DF3F0ABE422}"/>
              </a:ext>
            </a:extLst>
          </p:cNvPr>
          <p:cNvGraphicFramePr>
            <a:graphicFrameLocks noGrp="1"/>
          </p:cNvGraphicFramePr>
          <p:nvPr>
            <p:extLst>
              <p:ext uri="{D42A27DB-BD31-4B8C-83A1-F6EECF244321}">
                <p14:modId xmlns:p14="http://schemas.microsoft.com/office/powerpoint/2010/main" val="1563815030"/>
              </p:ext>
            </p:extLst>
          </p:nvPr>
        </p:nvGraphicFramePr>
        <p:xfrm>
          <a:off x="633999" y="975035"/>
          <a:ext cx="10925104" cy="2894051"/>
        </p:xfrm>
        <a:graphic>
          <a:graphicData uri="http://schemas.openxmlformats.org/drawingml/2006/table">
            <a:tbl>
              <a:tblPr firstRow="1" bandRow="1">
                <a:noFill/>
                <a:tableStyleId>{5C22544A-7EE6-4342-B048-85BDC9FD1C3A}</a:tableStyleId>
              </a:tblPr>
              <a:tblGrid>
                <a:gridCol w="1243642">
                  <a:extLst>
                    <a:ext uri="{9D8B030D-6E8A-4147-A177-3AD203B41FA5}">
                      <a16:colId xmlns:a16="http://schemas.microsoft.com/office/drawing/2014/main" val="105030172"/>
                    </a:ext>
                  </a:extLst>
                </a:gridCol>
                <a:gridCol w="2189952">
                  <a:extLst>
                    <a:ext uri="{9D8B030D-6E8A-4147-A177-3AD203B41FA5}">
                      <a16:colId xmlns:a16="http://schemas.microsoft.com/office/drawing/2014/main" val="2941740289"/>
                    </a:ext>
                  </a:extLst>
                </a:gridCol>
                <a:gridCol w="2738962">
                  <a:extLst>
                    <a:ext uri="{9D8B030D-6E8A-4147-A177-3AD203B41FA5}">
                      <a16:colId xmlns:a16="http://schemas.microsoft.com/office/drawing/2014/main" val="4139407212"/>
                    </a:ext>
                  </a:extLst>
                </a:gridCol>
                <a:gridCol w="3128405">
                  <a:extLst>
                    <a:ext uri="{9D8B030D-6E8A-4147-A177-3AD203B41FA5}">
                      <a16:colId xmlns:a16="http://schemas.microsoft.com/office/drawing/2014/main" val="2831281421"/>
                    </a:ext>
                  </a:extLst>
                </a:gridCol>
                <a:gridCol w="1624143">
                  <a:extLst>
                    <a:ext uri="{9D8B030D-6E8A-4147-A177-3AD203B41FA5}">
                      <a16:colId xmlns:a16="http://schemas.microsoft.com/office/drawing/2014/main" val="1535749396"/>
                    </a:ext>
                  </a:extLst>
                </a:gridCol>
              </a:tblGrid>
              <a:tr h="643107">
                <a:tc>
                  <a:txBody>
                    <a:bodyPr/>
                    <a:lstStyle/>
                    <a:p>
                      <a:pPr algn="l" rtl="0" fontAlgn="ctr"/>
                      <a:r>
                        <a:rPr lang="en-US" sz="2100" b="0" u="none" strike="noStrike" cap="none" spc="0">
                          <a:solidFill>
                            <a:schemeClr val="tx1"/>
                          </a:solidFill>
                          <a:effectLst/>
                        </a:rPr>
                        <a:t> </a:t>
                      </a:r>
                      <a:endParaRPr lang="en-US" sz="2100" b="0" i="0" u="none" strike="noStrike" cap="none" spc="0">
                        <a:solidFill>
                          <a:schemeClr val="tx1"/>
                        </a:solidFill>
                        <a:effectLst/>
                        <a:latin typeface="Franklin Gothic Book" panose="020B0503020102020204" pitchFamily="34" charset="0"/>
                      </a:endParaRPr>
                    </a:p>
                  </a:txBody>
                  <a:tcPr marL="60278" marR="60278" marT="152845" marB="120556" anchor="b">
                    <a:lnL w="12700" cmpd="sng">
                      <a:noFill/>
                    </a:lnL>
                    <a:lnR w="12700" cmpd="sng">
                      <a:noFill/>
                    </a:lnR>
                    <a:lnT w="12700" cap="flat" cmpd="sng" algn="ctr">
                      <a:solidFill>
                        <a:schemeClr val="accent1"/>
                      </a:solidFill>
                      <a:prstDash val="solid"/>
                    </a:lnT>
                    <a:lnB w="38100" cmpd="sng">
                      <a:noFill/>
                    </a:lnB>
                    <a:noFill/>
                  </a:tcPr>
                </a:tc>
                <a:tc>
                  <a:txBody>
                    <a:bodyPr/>
                    <a:lstStyle/>
                    <a:p>
                      <a:pPr algn="l" rtl="0" fontAlgn="ctr"/>
                      <a:r>
                        <a:rPr lang="en-US" sz="2100" b="0" u="none" strike="noStrike" cap="none" spc="0">
                          <a:solidFill>
                            <a:schemeClr val="tx1"/>
                          </a:solidFill>
                          <a:effectLst/>
                        </a:rPr>
                        <a:t>Fall 2019</a:t>
                      </a:r>
                      <a:endParaRPr lang="en-US" sz="2100" b="0" i="0" u="none" strike="noStrike" cap="none" spc="0">
                        <a:solidFill>
                          <a:schemeClr val="tx1"/>
                        </a:solidFill>
                        <a:effectLst/>
                        <a:latin typeface="Franklin Gothic Book" panose="020B0503020102020204" pitchFamily="34" charset="0"/>
                      </a:endParaRPr>
                    </a:p>
                  </a:txBody>
                  <a:tcPr marL="60278" marR="60278" marT="152845" marB="120556" anchor="b">
                    <a:lnL w="12700" cmpd="sng">
                      <a:noFill/>
                    </a:lnL>
                    <a:lnR w="12700" cmpd="sng">
                      <a:noFill/>
                    </a:lnR>
                    <a:lnT w="12700" cap="flat" cmpd="sng" algn="ctr">
                      <a:solidFill>
                        <a:schemeClr val="accent1"/>
                      </a:solidFill>
                      <a:prstDash val="solid"/>
                    </a:lnT>
                    <a:lnB w="38100" cmpd="sng">
                      <a:noFill/>
                    </a:lnB>
                    <a:noFill/>
                  </a:tcPr>
                </a:tc>
                <a:tc>
                  <a:txBody>
                    <a:bodyPr/>
                    <a:lstStyle/>
                    <a:p>
                      <a:pPr algn="l" rtl="0" fontAlgn="ctr"/>
                      <a:r>
                        <a:rPr lang="en-US" sz="2100" b="0" u="none" strike="noStrike" cap="none" spc="0">
                          <a:solidFill>
                            <a:schemeClr val="tx1"/>
                          </a:solidFill>
                          <a:effectLst/>
                        </a:rPr>
                        <a:t>Spring 2020</a:t>
                      </a:r>
                      <a:endParaRPr lang="en-US" sz="2100" b="0" i="0" u="none" strike="noStrike" cap="none" spc="0">
                        <a:solidFill>
                          <a:schemeClr val="tx1"/>
                        </a:solidFill>
                        <a:effectLst/>
                        <a:latin typeface="Franklin Gothic Book" panose="020B0503020102020204" pitchFamily="34" charset="0"/>
                      </a:endParaRPr>
                    </a:p>
                  </a:txBody>
                  <a:tcPr marL="60278" marR="60278" marT="152845" marB="120556" anchor="b">
                    <a:lnL w="12700" cmpd="sng">
                      <a:noFill/>
                    </a:lnL>
                    <a:lnR w="12700" cmpd="sng">
                      <a:noFill/>
                    </a:lnR>
                    <a:lnT w="12700" cap="flat" cmpd="sng" algn="ctr">
                      <a:solidFill>
                        <a:schemeClr val="accent1"/>
                      </a:solidFill>
                      <a:prstDash val="solid"/>
                    </a:lnT>
                    <a:lnB w="38100" cmpd="sng">
                      <a:noFill/>
                    </a:lnB>
                    <a:noFill/>
                  </a:tcPr>
                </a:tc>
                <a:tc>
                  <a:txBody>
                    <a:bodyPr/>
                    <a:lstStyle/>
                    <a:p>
                      <a:pPr algn="l" rtl="0" fontAlgn="ctr"/>
                      <a:r>
                        <a:rPr lang="en-US" sz="2100" b="0" u="none" strike="noStrike" cap="none" spc="0">
                          <a:solidFill>
                            <a:schemeClr val="tx1"/>
                          </a:solidFill>
                          <a:effectLst/>
                        </a:rPr>
                        <a:t>Summer 2020</a:t>
                      </a:r>
                      <a:endParaRPr lang="en-US" sz="2100" b="0" i="0" u="none" strike="noStrike" cap="none" spc="0">
                        <a:solidFill>
                          <a:schemeClr val="tx1"/>
                        </a:solidFill>
                        <a:effectLst/>
                        <a:latin typeface="Franklin Gothic Book" panose="020B0503020102020204" pitchFamily="34" charset="0"/>
                      </a:endParaRPr>
                    </a:p>
                  </a:txBody>
                  <a:tcPr marL="60278" marR="60278" marT="152845" marB="120556" anchor="b">
                    <a:lnL w="12700" cmpd="sng">
                      <a:noFill/>
                    </a:lnL>
                    <a:lnR w="12700" cmpd="sng">
                      <a:noFill/>
                    </a:lnR>
                    <a:lnT w="12700" cap="flat" cmpd="sng" algn="ctr">
                      <a:solidFill>
                        <a:schemeClr val="accent1"/>
                      </a:solidFill>
                      <a:prstDash val="solid"/>
                    </a:lnT>
                    <a:lnB w="38100" cmpd="sng">
                      <a:noFill/>
                    </a:lnB>
                    <a:noFill/>
                  </a:tcPr>
                </a:tc>
                <a:tc>
                  <a:txBody>
                    <a:bodyPr/>
                    <a:lstStyle/>
                    <a:p>
                      <a:pPr algn="l" rtl="0" fontAlgn="ctr"/>
                      <a:r>
                        <a:rPr lang="en-US" sz="2100" b="0" u="none" strike="noStrike" cap="none" spc="0" dirty="0">
                          <a:solidFill>
                            <a:schemeClr val="tx1"/>
                          </a:solidFill>
                          <a:effectLst/>
                        </a:rPr>
                        <a:t>Totals</a:t>
                      </a:r>
                      <a:endParaRPr lang="en-US" sz="2100" b="0" i="0" u="none" strike="noStrike" cap="none" spc="0" dirty="0">
                        <a:solidFill>
                          <a:schemeClr val="tx1"/>
                        </a:solidFill>
                        <a:effectLst/>
                        <a:latin typeface="Franklin Gothic Book" panose="020B0503020102020204" pitchFamily="34" charset="0"/>
                      </a:endParaRPr>
                    </a:p>
                  </a:txBody>
                  <a:tcPr marL="60278" marR="60278" marT="152845" marB="120556" anchor="b">
                    <a:lnL w="12700" cmpd="sng">
                      <a:noFill/>
                    </a:lnL>
                    <a:lnR w="12700" cmpd="sng">
                      <a:noFill/>
                    </a:lnR>
                    <a:lnT w="12700" cap="flat" cmpd="sng" algn="ctr">
                      <a:solidFill>
                        <a:schemeClr val="accent1"/>
                      </a:solidFill>
                      <a:prstDash val="solid"/>
                    </a:lnT>
                    <a:lnB w="38100" cmpd="sng">
                      <a:noFill/>
                    </a:lnB>
                    <a:noFill/>
                  </a:tcPr>
                </a:tc>
                <a:extLst>
                  <a:ext uri="{0D108BD9-81ED-4DB2-BD59-A6C34878D82A}">
                    <a16:rowId xmlns:a16="http://schemas.microsoft.com/office/drawing/2014/main" val="2874528769"/>
                  </a:ext>
                </a:extLst>
              </a:tr>
              <a:tr h="562736">
                <a:tc>
                  <a:txBody>
                    <a:bodyPr/>
                    <a:lstStyle/>
                    <a:p>
                      <a:pPr algn="l" rtl="0" fontAlgn="ctr"/>
                      <a:r>
                        <a:rPr lang="en-US" sz="1600" u="none" strike="noStrike" cap="none" spc="0">
                          <a:solidFill>
                            <a:schemeClr val="tx1"/>
                          </a:solidFill>
                          <a:effectLst/>
                        </a:rPr>
                        <a:t>ADP</a:t>
                      </a:r>
                      <a:endParaRPr lang="en-US" sz="1600" b="1"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algn="l" rtl="0" fontAlgn="ctr"/>
                      <a:r>
                        <a:rPr lang="en-US" sz="1600" u="none" strike="noStrike" cap="none" spc="0">
                          <a:solidFill>
                            <a:schemeClr val="tx1"/>
                          </a:solidFill>
                          <a:effectLst/>
                        </a:rPr>
                        <a:t>289</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algn="l" rtl="0" fontAlgn="ctr"/>
                      <a:r>
                        <a:rPr lang="en-US" sz="1600" u="none" strike="noStrike" cap="none" spc="0">
                          <a:solidFill>
                            <a:schemeClr val="tx1"/>
                          </a:solidFill>
                          <a:effectLst/>
                        </a:rPr>
                        <a:t>181</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algn="l" rtl="0" fontAlgn="ctr"/>
                      <a:r>
                        <a:rPr lang="en-US" sz="1600" u="none" strike="noStrike" cap="none" spc="0">
                          <a:solidFill>
                            <a:schemeClr val="tx1"/>
                          </a:solidFill>
                          <a:effectLst/>
                        </a:rPr>
                        <a:t>101</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pPr algn="l" rtl="0" fontAlgn="ctr"/>
                      <a:r>
                        <a:rPr lang="en-US" sz="1600" u="none" strike="noStrike" cap="none" spc="0" dirty="0">
                          <a:solidFill>
                            <a:schemeClr val="tx1"/>
                          </a:solidFill>
                          <a:effectLst/>
                        </a:rPr>
                        <a:t>571</a:t>
                      </a:r>
                      <a:endParaRPr lang="en-US" sz="1600" b="0" i="0" u="none" strike="noStrike" cap="none" spc="0" dirty="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38100" cmpd="sng">
                      <a:noFill/>
                    </a:lnT>
                    <a:lnB w="12700" cap="flat" cmpd="sng" algn="ctr">
                      <a:solidFill>
                        <a:schemeClr val="accent1"/>
                      </a:solidFill>
                      <a:prstDash val="solid"/>
                    </a:lnB>
                    <a:noFill/>
                  </a:tcPr>
                </a:tc>
                <a:extLst>
                  <a:ext uri="{0D108BD9-81ED-4DB2-BD59-A6C34878D82A}">
                    <a16:rowId xmlns:a16="http://schemas.microsoft.com/office/drawing/2014/main" val="368042133"/>
                  </a:ext>
                </a:extLst>
              </a:tr>
              <a:tr h="562736">
                <a:tc>
                  <a:txBody>
                    <a:bodyPr/>
                    <a:lstStyle/>
                    <a:p>
                      <a:pPr algn="l" rtl="0" fontAlgn="ctr"/>
                      <a:r>
                        <a:rPr lang="en-US" sz="1600" u="none" strike="noStrike" cap="none" spc="0">
                          <a:solidFill>
                            <a:schemeClr val="tx1"/>
                          </a:solidFill>
                          <a:effectLst/>
                        </a:rPr>
                        <a:t>RVSM</a:t>
                      </a:r>
                      <a:endParaRPr lang="en-US" sz="1600" b="1"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algn="l" rtl="0" fontAlgn="ctr"/>
                      <a:r>
                        <a:rPr lang="en-US" sz="1600" u="none" strike="noStrike" cap="none" spc="0">
                          <a:solidFill>
                            <a:schemeClr val="tx1"/>
                          </a:solidFill>
                          <a:effectLst/>
                        </a:rPr>
                        <a:t>462</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algn="l" rtl="0" fontAlgn="ctr"/>
                      <a:r>
                        <a:rPr lang="en-US" sz="1600" u="none" strike="noStrike" cap="none" spc="0">
                          <a:solidFill>
                            <a:schemeClr val="tx1"/>
                          </a:solidFill>
                          <a:effectLst/>
                        </a:rPr>
                        <a:t>283</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algn="l" rtl="0" fontAlgn="ctr"/>
                      <a:r>
                        <a:rPr lang="en-US" sz="1600" u="none" strike="noStrike" cap="none" spc="0">
                          <a:solidFill>
                            <a:schemeClr val="tx1"/>
                          </a:solidFill>
                          <a:effectLst/>
                        </a:rPr>
                        <a:t>148</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algn="l" rtl="0" fontAlgn="ctr"/>
                      <a:r>
                        <a:rPr lang="en-US" sz="1600" u="none" strike="noStrike" cap="none" spc="0">
                          <a:solidFill>
                            <a:schemeClr val="tx1"/>
                          </a:solidFill>
                          <a:effectLst/>
                        </a:rPr>
                        <a:t>893</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587839532"/>
                  </a:ext>
                </a:extLst>
              </a:tr>
              <a:tr h="562736">
                <a:tc>
                  <a:txBody>
                    <a:bodyPr/>
                    <a:lstStyle/>
                    <a:p>
                      <a:pPr algn="l" rtl="0" fontAlgn="ctr"/>
                      <a:r>
                        <a:rPr lang="en-US" sz="1600" u="none" strike="noStrike" cap="none" spc="0">
                          <a:solidFill>
                            <a:schemeClr val="tx1"/>
                          </a:solidFill>
                          <a:effectLst/>
                        </a:rPr>
                        <a:t>Blend</a:t>
                      </a:r>
                      <a:endParaRPr lang="en-US" sz="1600" b="1"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algn="l" rtl="0" fontAlgn="ctr"/>
                      <a:r>
                        <a:rPr lang="en-US" sz="1600" u="none" strike="noStrike" cap="none" spc="0">
                          <a:solidFill>
                            <a:schemeClr val="tx1"/>
                          </a:solidFill>
                          <a:effectLst/>
                        </a:rPr>
                        <a:t>18</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algn="l" rtl="0" fontAlgn="ctr"/>
                      <a:r>
                        <a:rPr lang="en-US" sz="1600" u="none" strike="noStrike" cap="none" spc="0">
                          <a:solidFill>
                            <a:schemeClr val="tx1"/>
                          </a:solidFill>
                          <a:effectLst/>
                        </a:rPr>
                        <a:t>11</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algn="l" rtl="0" fontAlgn="ctr"/>
                      <a:r>
                        <a:rPr lang="en-US" sz="1600" u="none" strike="noStrike" cap="none" spc="0">
                          <a:solidFill>
                            <a:schemeClr val="tx1"/>
                          </a:solidFill>
                          <a:effectLst/>
                        </a:rPr>
                        <a:t>5</a:t>
                      </a:r>
                      <a:endParaRPr lang="en-US" sz="1600" b="0" i="0" u="none" strike="noStrike" cap="none" spc="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pPr algn="l" rtl="0" fontAlgn="ctr"/>
                      <a:r>
                        <a:rPr lang="en-US" sz="1600" u="none" strike="noStrike" cap="none" spc="0" dirty="0">
                          <a:solidFill>
                            <a:schemeClr val="tx1"/>
                          </a:solidFill>
                          <a:effectLst/>
                        </a:rPr>
                        <a:t>34</a:t>
                      </a:r>
                      <a:endParaRPr lang="en-US" sz="1600" b="0" i="0" u="none" strike="noStrike" cap="none" spc="0" dirty="0">
                        <a:solidFill>
                          <a:schemeClr val="tx1"/>
                        </a:solidFill>
                        <a:effectLst/>
                        <a:latin typeface="Franklin Gothic Book" panose="020B0503020102020204" pitchFamily="34" charset="0"/>
                      </a:endParaRPr>
                    </a:p>
                  </a:txBody>
                  <a:tcPr marL="60278" marR="60278" marT="152845" marB="120556" anchor="ctr">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extLst>
                  <a:ext uri="{0D108BD9-81ED-4DB2-BD59-A6C34878D82A}">
                    <a16:rowId xmlns:a16="http://schemas.microsoft.com/office/drawing/2014/main" val="2552129982"/>
                  </a:ext>
                </a:extLst>
              </a:tr>
              <a:tr h="562736">
                <a:tc>
                  <a:txBody>
                    <a:bodyPr/>
                    <a:lstStyle/>
                    <a:p>
                      <a:pPr algn="r" rtl="0" fontAlgn="ctr"/>
                      <a:endParaRPr lang="en-US" sz="1600" b="1" i="0" u="none" strike="noStrike" cap="none" spc="0">
                        <a:solidFill>
                          <a:schemeClr val="tx1"/>
                        </a:solidFill>
                        <a:effectLst/>
                        <a:latin typeface="Calibri" panose="020F0502020204030204" pitchFamily="34" charset="0"/>
                      </a:endParaRPr>
                    </a:p>
                  </a:txBody>
                  <a:tcPr marL="60278" marR="60278" marT="152845" marB="120556" anchor="ctr">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algn="l" fontAlgn="t"/>
                      <a:r>
                        <a:rPr lang="en-US" sz="1600" u="none" strike="noStrike" cap="none" spc="0">
                          <a:solidFill>
                            <a:schemeClr val="tx1"/>
                          </a:solidFill>
                          <a:effectLst/>
                        </a:rPr>
                        <a:t> </a:t>
                      </a:r>
                      <a:endParaRPr lang="en-US" sz="1600" b="0" i="0" u="none" strike="noStrike" cap="none" spc="0">
                        <a:solidFill>
                          <a:schemeClr val="tx1"/>
                        </a:solidFill>
                        <a:effectLst/>
                        <a:latin typeface="Arial" panose="020B0604020202020204" pitchFamily="34" charset="0"/>
                      </a:endParaRPr>
                    </a:p>
                  </a:txBody>
                  <a:tcPr marL="60278" marR="60278" marT="152845" marB="120556">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algn="l" fontAlgn="t"/>
                      <a:r>
                        <a:rPr lang="en-US" sz="1600" u="none" strike="noStrike" cap="none" spc="0">
                          <a:solidFill>
                            <a:schemeClr val="tx1"/>
                          </a:solidFill>
                          <a:effectLst/>
                        </a:rPr>
                        <a:t> </a:t>
                      </a:r>
                      <a:endParaRPr lang="en-US" sz="1600" b="0" i="0" u="none" strike="noStrike" cap="none" spc="0">
                        <a:solidFill>
                          <a:schemeClr val="tx1"/>
                        </a:solidFill>
                        <a:effectLst/>
                        <a:latin typeface="Arial" panose="020B0604020202020204" pitchFamily="34" charset="0"/>
                      </a:endParaRPr>
                    </a:p>
                  </a:txBody>
                  <a:tcPr marL="60278" marR="60278" marT="152845" marB="120556">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algn="l" fontAlgn="t"/>
                      <a:r>
                        <a:rPr lang="en-US" sz="1600" u="none" strike="noStrike" cap="none" spc="0">
                          <a:solidFill>
                            <a:schemeClr val="tx1"/>
                          </a:solidFill>
                          <a:effectLst/>
                        </a:rPr>
                        <a:t> </a:t>
                      </a:r>
                      <a:endParaRPr lang="en-US" sz="1600" b="0" i="0" u="none" strike="noStrike" cap="none" spc="0">
                        <a:solidFill>
                          <a:schemeClr val="tx1"/>
                        </a:solidFill>
                        <a:effectLst/>
                        <a:latin typeface="Arial" panose="020B0604020202020204" pitchFamily="34" charset="0"/>
                      </a:endParaRPr>
                    </a:p>
                  </a:txBody>
                  <a:tcPr marL="60278" marR="60278" marT="152845" marB="120556">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algn="l" rtl="0" fontAlgn="ctr"/>
                      <a:r>
                        <a:rPr lang="en-US" sz="1800" b="1" u="none" strike="noStrike" cap="none" spc="0" dirty="0">
                          <a:solidFill>
                            <a:schemeClr val="tx1"/>
                          </a:solidFill>
                          <a:effectLst/>
                        </a:rPr>
                        <a:t>Total 1498</a:t>
                      </a:r>
                      <a:endParaRPr lang="en-US" sz="1800" b="1" i="0" u="none" strike="noStrike" cap="none" spc="0" dirty="0">
                        <a:solidFill>
                          <a:schemeClr val="tx1"/>
                        </a:solidFill>
                        <a:effectLst/>
                        <a:latin typeface="Calibri" panose="020F0502020204030204" pitchFamily="34" charset="0"/>
                      </a:endParaRPr>
                    </a:p>
                  </a:txBody>
                  <a:tcPr marL="60278" marR="60278" marT="152845" marB="120556" anchor="ctr">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345601226"/>
                  </a:ext>
                </a:extLst>
              </a:tr>
            </a:tbl>
          </a:graphicData>
        </a:graphic>
      </p:graphicFrame>
    </p:spTree>
    <p:extLst>
      <p:ext uri="{BB962C8B-B14F-4D97-AF65-F5344CB8AC3E}">
        <p14:creationId xmlns:p14="http://schemas.microsoft.com/office/powerpoint/2010/main" val="3752449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8C22076-74B6-4E23-B889-96EAF712D979}"/>
              </a:ext>
            </a:extLst>
          </p:cNvPr>
          <p:cNvSpPr>
            <a:spLocks noGrp="1"/>
          </p:cNvSpPr>
          <p:nvPr>
            <p:ph type="title"/>
          </p:nvPr>
        </p:nvSpPr>
        <p:spPr>
          <a:xfrm>
            <a:off x="492370" y="516836"/>
            <a:ext cx="3084844" cy="1961086"/>
          </a:xfrm>
        </p:spPr>
        <p:txBody>
          <a:bodyPr vert="horz" lIns="91440" tIns="45720" rIns="91440" bIns="45720" rtlCol="0" anchor="b">
            <a:normAutofit/>
          </a:bodyPr>
          <a:lstStyle/>
          <a:p>
            <a:r>
              <a:rPr lang="en-US" sz="3700" dirty="0">
                <a:solidFill>
                  <a:srgbClr val="FFFFFF"/>
                </a:solidFill>
              </a:rPr>
              <a:t>Office of Institutional Equity</a:t>
            </a:r>
          </a:p>
        </p:txBody>
      </p:sp>
      <p:cxnSp>
        <p:nvCxnSpPr>
          <p:cNvPr id="55" name="Straight Connector 54">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9F5F6C5-0976-4B3A-9506-EFBD60B728FD}"/>
              </a:ext>
            </a:extLst>
          </p:cNvPr>
          <p:cNvSpPr txBox="1"/>
          <p:nvPr/>
        </p:nvSpPr>
        <p:spPr>
          <a:xfrm>
            <a:off x="571752" y="2799654"/>
            <a:ext cx="3005462" cy="3189665"/>
          </a:xfrm>
          <a:prstGeom prst="rect">
            <a:avLst/>
          </a:prstGeom>
        </p:spPr>
        <p:txBody>
          <a:bodyPr vert="horz" lIns="0" tIns="45720" rIns="0" bIns="45720" rtlCol="0">
            <a:normAutofit/>
          </a:bodyPr>
          <a:lstStyle/>
          <a:p>
            <a:pPr>
              <a:spcAft>
                <a:spcPts val="600"/>
              </a:spcAft>
              <a:buFont typeface="Calibri" panose="020F0502020204030204" pitchFamily="34" charset="0"/>
            </a:pPr>
            <a:r>
              <a:rPr lang="en-US" dirty="0">
                <a:solidFill>
                  <a:srgbClr val="FFFFFF"/>
                </a:solidFill>
              </a:rPr>
              <a:t>Average number of days (initial assessment through conclusion of investigation of reports submitted during AY1020 and FS2020)</a:t>
            </a:r>
          </a:p>
        </p:txBody>
      </p:sp>
      <p:graphicFrame>
        <p:nvGraphicFramePr>
          <p:cNvPr id="14" name="Content Placeholder 13">
            <a:extLst>
              <a:ext uri="{FF2B5EF4-FFF2-40B4-BE49-F238E27FC236}">
                <a16:creationId xmlns:a16="http://schemas.microsoft.com/office/drawing/2014/main" id="{835D1772-8DFE-46AC-903D-91C6429B5779}"/>
              </a:ext>
            </a:extLst>
          </p:cNvPr>
          <p:cNvGraphicFramePr>
            <a:graphicFrameLocks noGrp="1"/>
          </p:cNvGraphicFramePr>
          <p:nvPr>
            <p:ph idx="1"/>
            <p:extLst>
              <p:ext uri="{D42A27DB-BD31-4B8C-83A1-F6EECF244321}">
                <p14:modId xmlns:p14="http://schemas.microsoft.com/office/powerpoint/2010/main" val="3057589088"/>
              </p:ext>
            </p:extLst>
          </p:nvPr>
        </p:nvGraphicFramePr>
        <p:xfrm>
          <a:off x="5128373" y="1483998"/>
          <a:ext cx="6025371" cy="3890008"/>
        </p:xfrm>
        <a:graphic>
          <a:graphicData uri="http://schemas.openxmlformats.org/drawingml/2006/table">
            <a:tbl>
              <a:tblPr firstRow="1" bandRow="1">
                <a:solidFill>
                  <a:schemeClr val="tx1">
                    <a:lumMod val="75000"/>
                    <a:lumOff val="25000"/>
                  </a:schemeClr>
                </a:solidFill>
                <a:tableStyleId>{5C22544A-7EE6-4342-B048-85BDC9FD1C3A}</a:tableStyleId>
              </a:tblPr>
              <a:tblGrid>
                <a:gridCol w="1876906">
                  <a:extLst>
                    <a:ext uri="{9D8B030D-6E8A-4147-A177-3AD203B41FA5}">
                      <a16:colId xmlns:a16="http://schemas.microsoft.com/office/drawing/2014/main" val="1072305001"/>
                    </a:ext>
                  </a:extLst>
                </a:gridCol>
                <a:gridCol w="2201709">
                  <a:extLst>
                    <a:ext uri="{9D8B030D-6E8A-4147-A177-3AD203B41FA5}">
                      <a16:colId xmlns:a16="http://schemas.microsoft.com/office/drawing/2014/main" val="4272472361"/>
                    </a:ext>
                  </a:extLst>
                </a:gridCol>
                <a:gridCol w="1946756">
                  <a:extLst>
                    <a:ext uri="{9D8B030D-6E8A-4147-A177-3AD203B41FA5}">
                      <a16:colId xmlns:a16="http://schemas.microsoft.com/office/drawing/2014/main" val="310932302"/>
                    </a:ext>
                  </a:extLst>
                </a:gridCol>
              </a:tblGrid>
              <a:tr h="972502">
                <a:tc>
                  <a:txBody>
                    <a:bodyPr/>
                    <a:lstStyle/>
                    <a:p>
                      <a:pPr algn="l" rtl="0" fontAlgn="ctr"/>
                      <a:r>
                        <a:rPr lang="en-US" sz="3300" b="0" u="none" strike="noStrike" cap="none" spc="0">
                          <a:solidFill>
                            <a:schemeClr val="bg1"/>
                          </a:solidFill>
                          <a:effectLst/>
                        </a:rPr>
                        <a:t> </a:t>
                      </a:r>
                      <a:endParaRPr lang="en-US" sz="3300" b="0" i="0" u="none" strike="noStrike" cap="none" spc="0">
                        <a:solidFill>
                          <a:schemeClr val="bg1"/>
                        </a:solidFill>
                        <a:effectLst/>
                        <a:latin typeface="Franklin Gothic Book" panose="020B0503020102020204" pitchFamily="34" charset="0"/>
                      </a:endParaRPr>
                    </a:p>
                  </a:txBody>
                  <a:tcPr marL="279077" marR="22362" marT="214674" marB="214674"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tc>
                  <a:txBody>
                    <a:bodyPr/>
                    <a:lstStyle/>
                    <a:p>
                      <a:pPr algn="l" rtl="0" fontAlgn="ctr"/>
                      <a:r>
                        <a:rPr lang="en-US" sz="3300" b="0" u="none" strike="noStrike" cap="none" spc="0" dirty="0">
                          <a:solidFill>
                            <a:schemeClr val="bg1"/>
                          </a:solidFill>
                          <a:effectLst/>
                        </a:rPr>
                        <a:t>AY19-20</a:t>
                      </a:r>
                      <a:endParaRPr lang="en-US" sz="3300" b="0" i="0" u="none" strike="noStrike" cap="none" spc="0" dirty="0">
                        <a:solidFill>
                          <a:schemeClr val="bg1"/>
                        </a:solidFill>
                        <a:effectLst/>
                        <a:latin typeface="Franklin Gothic Book" panose="020B0503020102020204" pitchFamily="34" charset="0"/>
                      </a:endParaRPr>
                    </a:p>
                  </a:txBody>
                  <a:tcPr marL="279077" marR="22362" marT="214674" marB="214674"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rtl="0" fontAlgn="ctr"/>
                      <a:r>
                        <a:rPr lang="en-US" sz="3300" b="0" u="none" strike="noStrike" cap="none" spc="0">
                          <a:solidFill>
                            <a:schemeClr val="bg1"/>
                          </a:solidFill>
                          <a:effectLst/>
                        </a:rPr>
                        <a:t>FS2020</a:t>
                      </a:r>
                      <a:endParaRPr lang="en-US" sz="3300" b="0" i="0" u="none" strike="noStrike" cap="none" spc="0">
                        <a:solidFill>
                          <a:schemeClr val="bg1"/>
                        </a:solidFill>
                        <a:effectLst/>
                        <a:latin typeface="Franklin Gothic Book" panose="020B0503020102020204" pitchFamily="34" charset="0"/>
                      </a:endParaRPr>
                    </a:p>
                  </a:txBody>
                  <a:tcPr marL="279077" marR="22362" marT="214674" marB="214674" anchor="ctr">
                    <a:lnL w="12700" cmpd="sng">
                      <a:noFill/>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2376439140"/>
                  </a:ext>
                </a:extLst>
              </a:tr>
              <a:tr h="972502">
                <a:tc>
                  <a:txBody>
                    <a:bodyPr/>
                    <a:lstStyle/>
                    <a:p>
                      <a:pPr algn="l" rtl="0" fontAlgn="ctr"/>
                      <a:r>
                        <a:rPr lang="en-US" sz="3300" u="none" strike="noStrike" cap="none" spc="0">
                          <a:solidFill>
                            <a:schemeClr val="bg1"/>
                          </a:solidFill>
                          <a:effectLst/>
                        </a:rPr>
                        <a:t>ADP</a:t>
                      </a:r>
                      <a:endParaRPr lang="en-US" sz="3300" b="1" i="0" u="none" strike="noStrike" cap="none" spc="0">
                        <a:solidFill>
                          <a:schemeClr val="bg1"/>
                        </a:solidFill>
                        <a:effectLst/>
                        <a:latin typeface="Franklin Gothic Book" panose="020B0503020102020204" pitchFamily="34" charset="0"/>
                      </a:endParaRPr>
                    </a:p>
                  </a:txBody>
                  <a:tcPr marL="279077" marR="22362" marT="214674" marB="214674" anchor="ctr">
                    <a:lnL w="38100" cap="flat" cmpd="sng" algn="ctr">
                      <a:noFill/>
                      <a:prstDash val="solid"/>
                    </a:lnL>
                    <a:lnR w="6350" cap="flat" cmpd="sng" algn="ctr">
                      <a:solidFill>
                        <a:schemeClr val="tx1">
                          <a:lumMod val="50000"/>
                          <a:lumOff val="50000"/>
                        </a:schemeClr>
                      </a:solidFill>
                      <a:prstDash val="solid"/>
                    </a:lnR>
                    <a:lnT w="38100" cmpd="sng">
                      <a:noFill/>
                    </a:lnT>
                    <a:lnB w="6350" cap="flat" cmpd="sng" algn="ctr">
                      <a:solidFill>
                        <a:schemeClr val="tx1">
                          <a:lumMod val="50000"/>
                          <a:lumOff val="50000"/>
                        </a:schemeClr>
                      </a:solidFill>
                      <a:prstDash val="solid"/>
                    </a:lnB>
                    <a:solidFill>
                      <a:schemeClr val="tx1">
                        <a:lumMod val="75000"/>
                        <a:lumOff val="25000"/>
                      </a:schemeClr>
                    </a:solidFill>
                  </a:tcPr>
                </a:tc>
                <a:tc>
                  <a:txBody>
                    <a:bodyPr/>
                    <a:lstStyle/>
                    <a:p>
                      <a:pPr algn="l" rtl="0" fontAlgn="ctr"/>
                      <a:r>
                        <a:rPr lang="en-US" sz="3300" u="none" strike="noStrike" cap="none" spc="0">
                          <a:solidFill>
                            <a:schemeClr val="bg1"/>
                          </a:solidFill>
                          <a:effectLst/>
                        </a:rPr>
                        <a:t>20</a:t>
                      </a:r>
                      <a:endParaRPr lang="en-US" sz="3300" b="0" i="0" u="none" strike="noStrike" cap="none" spc="0">
                        <a:solidFill>
                          <a:schemeClr val="bg1"/>
                        </a:solidFill>
                        <a:effectLst/>
                        <a:latin typeface="Franklin Gothic Book" panose="020B0503020102020204" pitchFamily="34" charset="0"/>
                      </a:endParaRPr>
                    </a:p>
                  </a:txBody>
                  <a:tcPr marL="279077" marR="22362" marT="214674" marB="214674"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38100" cmpd="sng">
                      <a:noFill/>
                    </a:lnT>
                    <a:lnB w="6350" cap="flat" cmpd="sng" algn="ctr">
                      <a:solidFill>
                        <a:schemeClr val="tx1">
                          <a:lumMod val="50000"/>
                          <a:lumOff val="50000"/>
                        </a:schemeClr>
                      </a:solidFill>
                      <a:prstDash val="solid"/>
                    </a:lnB>
                    <a:solidFill>
                      <a:schemeClr val="tx1">
                        <a:lumMod val="75000"/>
                        <a:lumOff val="25000"/>
                      </a:schemeClr>
                    </a:solidFill>
                  </a:tcPr>
                </a:tc>
                <a:tc>
                  <a:txBody>
                    <a:bodyPr/>
                    <a:lstStyle/>
                    <a:p>
                      <a:pPr algn="l" rtl="0" fontAlgn="ctr"/>
                      <a:r>
                        <a:rPr lang="en-US" sz="3300" u="none" strike="noStrike" cap="none" spc="0">
                          <a:solidFill>
                            <a:schemeClr val="bg1"/>
                          </a:solidFill>
                          <a:effectLst/>
                        </a:rPr>
                        <a:t>18</a:t>
                      </a:r>
                      <a:endParaRPr lang="en-US" sz="3300" b="0" i="0" u="none" strike="noStrike" cap="none" spc="0">
                        <a:solidFill>
                          <a:schemeClr val="bg1"/>
                        </a:solidFill>
                        <a:effectLst/>
                        <a:latin typeface="Franklin Gothic Book" panose="020B0503020102020204" pitchFamily="34" charset="0"/>
                      </a:endParaRPr>
                    </a:p>
                  </a:txBody>
                  <a:tcPr marL="279077" marR="22362" marT="214674" marB="214674" anchor="ctr">
                    <a:lnL w="6350" cap="flat" cmpd="sng" algn="ctr">
                      <a:solidFill>
                        <a:schemeClr val="tx1">
                          <a:lumMod val="50000"/>
                          <a:lumOff val="50000"/>
                        </a:schemeClr>
                      </a:solidFill>
                      <a:prstDash val="solid"/>
                    </a:lnL>
                    <a:lnR w="38100" cap="flat" cmpd="sng" algn="ctr">
                      <a:noFill/>
                      <a:prstDash val="solid"/>
                    </a:lnR>
                    <a:lnT w="38100" cmpd="sng">
                      <a:noFill/>
                    </a:lnT>
                    <a:lnB w="6350" cap="flat" cmpd="sng" algn="ctr">
                      <a:solidFill>
                        <a:schemeClr val="tx1">
                          <a:lumMod val="50000"/>
                          <a:lumOff val="50000"/>
                        </a:schemeClr>
                      </a:solidFill>
                      <a:prstDash val="solid"/>
                    </a:lnB>
                    <a:solidFill>
                      <a:schemeClr val="tx1">
                        <a:lumMod val="75000"/>
                        <a:lumOff val="25000"/>
                      </a:schemeClr>
                    </a:solidFill>
                  </a:tcPr>
                </a:tc>
                <a:extLst>
                  <a:ext uri="{0D108BD9-81ED-4DB2-BD59-A6C34878D82A}">
                    <a16:rowId xmlns:a16="http://schemas.microsoft.com/office/drawing/2014/main" val="3210816859"/>
                  </a:ext>
                </a:extLst>
              </a:tr>
              <a:tr h="972502">
                <a:tc>
                  <a:txBody>
                    <a:bodyPr/>
                    <a:lstStyle/>
                    <a:p>
                      <a:pPr algn="l" rtl="0" fontAlgn="ctr"/>
                      <a:r>
                        <a:rPr lang="en-US" sz="3300" u="none" strike="noStrike" cap="none" spc="0">
                          <a:solidFill>
                            <a:schemeClr val="bg1"/>
                          </a:solidFill>
                          <a:effectLst/>
                        </a:rPr>
                        <a:t>RVSM</a:t>
                      </a:r>
                      <a:endParaRPr lang="en-US" sz="3300" b="1" i="0" u="none" strike="noStrike" cap="none" spc="0">
                        <a:solidFill>
                          <a:schemeClr val="bg1"/>
                        </a:solidFill>
                        <a:effectLst/>
                        <a:latin typeface="Franklin Gothic Book" panose="020B0503020102020204" pitchFamily="34" charset="0"/>
                      </a:endParaRPr>
                    </a:p>
                  </a:txBody>
                  <a:tcPr marL="279077" marR="22362" marT="214674" marB="214674"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tc>
                  <a:txBody>
                    <a:bodyPr/>
                    <a:lstStyle/>
                    <a:p>
                      <a:pPr algn="l" rtl="0" fontAlgn="ctr"/>
                      <a:r>
                        <a:rPr lang="en-US" sz="3300" u="none" strike="noStrike" cap="none" spc="0">
                          <a:solidFill>
                            <a:schemeClr val="bg1"/>
                          </a:solidFill>
                          <a:effectLst/>
                        </a:rPr>
                        <a:t>33</a:t>
                      </a:r>
                      <a:endParaRPr lang="en-US" sz="3300" b="0" i="0" u="none" strike="noStrike" cap="none" spc="0">
                        <a:solidFill>
                          <a:schemeClr val="bg1"/>
                        </a:solidFill>
                        <a:effectLst/>
                        <a:latin typeface="Franklin Gothic Book" panose="020B0503020102020204" pitchFamily="34" charset="0"/>
                      </a:endParaRPr>
                    </a:p>
                  </a:txBody>
                  <a:tcPr marL="279077" marR="22362" marT="214674" marB="214674"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tc>
                  <a:txBody>
                    <a:bodyPr/>
                    <a:lstStyle/>
                    <a:p>
                      <a:pPr algn="l" rtl="0" fontAlgn="ctr"/>
                      <a:r>
                        <a:rPr lang="en-US" sz="3300" u="none" strike="noStrike" cap="none" spc="0">
                          <a:solidFill>
                            <a:schemeClr val="bg1"/>
                          </a:solidFill>
                          <a:effectLst/>
                        </a:rPr>
                        <a:t>18</a:t>
                      </a:r>
                      <a:endParaRPr lang="en-US" sz="3300" b="0" i="0" u="none" strike="noStrike" cap="none" spc="0">
                        <a:solidFill>
                          <a:schemeClr val="bg1"/>
                        </a:solidFill>
                        <a:effectLst/>
                        <a:latin typeface="Franklin Gothic Book" panose="020B0503020102020204" pitchFamily="34" charset="0"/>
                      </a:endParaRPr>
                    </a:p>
                  </a:txBody>
                  <a:tcPr marL="279077" marR="22362" marT="214674" marB="214674" anchor="ctr">
                    <a:lnL w="6350" cap="flat" cmpd="sng" algn="ctr">
                      <a:solidFill>
                        <a:schemeClr val="tx1">
                          <a:lumMod val="50000"/>
                          <a:lumOff val="50000"/>
                        </a:schemeClr>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extLst>
                  <a:ext uri="{0D108BD9-81ED-4DB2-BD59-A6C34878D82A}">
                    <a16:rowId xmlns:a16="http://schemas.microsoft.com/office/drawing/2014/main" val="3354610462"/>
                  </a:ext>
                </a:extLst>
              </a:tr>
              <a:tr h="972502">
                <a:tc>
                  <a:txBody>
                    <a:bodyPr/>
                    <a:lstStyle/>
                    <a:p>
                      <a:pPr algn="l" rtl="0" fontAlgn="ctr"/>
                      <a:r>
                        <a:rPr lang="en-US" sz="3300" u="none" strike="noStrike" cap="none" spc="0">
                          <a:solidFill>
                            <a:schemeClr val="bg1"/>
                          </a:solidFill>
                          <a:effectLst/>
                        </a:rPr>
                        <a:t>BLEND</a:t>
                      </a:r>
                      <a:endParaRPr lang="en-US" sz="3300" b="1" i="0" u="none" strike="noStrike" cap="none" spc="0">
                        <a:solidFill>
                          <a:schemeClr val="bg1"/>
                        </a:solidFill>
                        <a:effectLst/>
                        <a:latin typeface="Franklin Gothic Book" panose="020B0503020102020204" pitchFamily="34" charset="0"/>
                      </a:endParaRPr>
                    </a:p>
                  </a:txBody>
                  <a:tcPr marL="279077" marR="22362" marT="214674" marB="214674" anchor="ctr">
                    <a:lnL w="38100" cap="flat" cmpd="sng" algn="ctr">
                      <a:noFill/>
                      <a:prstDash val="solid"/>
                    </a:lnL>
                    <a:lnR w="6350" cap="flat" cmpd="sng" algn="ctr">
                      <a:solidFill>
                        <a:schemeClr val="tx1">
                          <a:lumMod val="50000"/>
                          <a:lumOff val="50000"/>
                        </a:schemeClr>
                      </a:solidFill>
                      <a:prstDash val="solid"/>
                    </a:lnR>
                    <a:lnT w="12700" cmpd="sng">
                      <a:noFill/>
                      <a:prstDash val="solid"/>
                    </a:lnT>
                    <a:lnB w="38100" cap="flat" cmpd="sng" algn="ctr">
                      <a:noFill/>
                      <a:prstDash val="solid"/>
                    </a:lnB>
                    <a:solidFill>
                      <a:schemeClr val="tx1">
                        <a:lumMod val="75000"/>
                        <a:lumOff val="25000"/>
                      </a:schemeClr>
                    </a:solidFill>
                  </a:tcPr>
                </a:tc>
                <a:tc>
                  <a:txBody>
                    <a:bodyPr/>
                    <a:lstStyle/>
                    <a:p>
                      <a:pPr algn="l" rtl="0" fontAlgn="ctr"/>
                      <a:r>
                        <a:rPr lang="en-US" sz="3300" u="none" strike="noStrike" cap="none" spc="0">
                          <a:solidFill>
                            <a:schemeClr val="bg1"/>
                          </a:solidFill>
                          <a:effectLst/>
                        </a:rPr>
                        <a:t>52</a:t>
                      </a:r>
                      <a:endParaRPr lang="en-US" sz="3300" b="0" i="0" u="none" strike="noStrike" cap="none" spc="0">
                        <a:solidFill>
                          <a:schemeClr val="bg1"/>
                        </a:solidFill>
                        <a:effectLst/>
                        <a:latin typeface="Franklin Gothic Book" panose="020B0503020102020204" pitchFamily="34" charset="0"/>
                      </a:endParaRPr>
                    </a:p>
                  </a:txBody>
                  <a:tcPr marL="279077" marR="22362" marT="214674" marB="214674"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2700" cmpd="sng">
                      <a:noFill/>
                      <a:prstDash val="solid"/>
                    </a:lnT>
                    <a:lnB w="38100" cap="flat" cmpd="sng" algn="ctr">
                      <a:noFill/>
                      <a:prstDash val="solid"/>
                    </a:lnB>
                    <a:solidFill>
                      <a:schemeClr val="tx1">
                        <a:lumMod val="75000"/>
                        <a:lumOff val="25000"/>
                      </a:schemeClr>
                    </a:solidFill>
                  </a:tcPr>
                </a:tc>
                <a:tc>
                  <a:txBody>
                    <a:bodyPr/>
                    <a:lstStyle/>
                    <a:p>
                      <a:pPr algn="l" rtl="0" fontAlgn="ctr"/>
                      <a:r>
                        <a:rPr lang="en-US" sz="3300" u="none" strike="noStrike" cap="none" spc="0" dirty="0">
                          <a:solidFill>
                            <a:schemeClr val="bg1"/>
                          </a:solidFill>
                          <a:effectLst/>
                        </a:rPr>
                        <a:t>35</a:t>
                      </a:r>
                      <a:endParaRPr lang="en-US" sz="3300" b="0" i="0" u="none" strike="noStrike" cap="none" spc="0" dirty="0">
                        <a:solidFill>
                          <a:schemeClr val="bg1"/>
                        </a:solidFill>
                        <a:effectLst/>
                        <a:latin typeface="Franklin Gothic Book" panose="020B0503020102020204" pitchFamily="34" charset="0"/>
                      </a:endParaRPr>
                    </a:p>
                  </a:txBody>
                  <a:tcPr marL="279077" marR="22362" marT="214674" marB="214674" anchor="ctr">
                    <a:lnL w="6350" cap="flat" cmpd="sng" algn="ctr">
                      <a:solidFill>
                        <a:schemeClr val="tx1">
                          <a:lumMod val="50000"/>
                          <a:lumOff val="50000"/>
                        </a:schemeClr>
                      </a:solidFill>
                      <a:prstDash val="solid"/>
                    </a:lnL>
                    <a:lnR w="38100" cap="flat" cmpd="sng" algn="ctr">
                      <a:noFill/>
                      <a:prstDash val="solid"/>
                    </a:lnR>
                    <a:lnT w="12700" cmpd="sng">
                      <a:noFill/>
                      <a:prstDash val="solid"/>
                    </a:lnT>
                    <a:lnB w="38100" cap="flat" cmpd="sng" algn="ctr">
                      <a:noFill/>
                      <a:prstDash val="solid"/>
                    </a:lnB>
                    <a:solidFill>
                      <a:schemeClr val="tx1">
                        <a:lumMod val="75000"/>
                        <a:lumOff val="25000"/>
                      </a:schemeClr>
                    </a:solidFill>
                  </a:tcPr>
                </a:tc>
                <a:extLst>
                  <a:ext uri="{0D108BD9-81ED-4DB2-BD59-A6C34878D82A}">
                    <a16:rowId xmlns:a16="http://schemas.microsoft.com/office/drawing/2014/main" val="945297786"/>
                  </a:ext>
                </a:extLst>
              </a:tr>
            </a:tbl>
          </a:graphicData>
        </a:graphic>
      </p:graphicFrame>
    </p:spTree>
    <p:extLst>
      <p:ext uri="{BB962C8B-B14F-4D97-AF65-F5344CB8AC3E}">
        <p14:creationId xmlns:p14="http://schemas.microsoft.com/office/powerpoint/2010/main" val="230912270"/>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100</TotalTime>
  <Words>2301</Words>
  <Application>Microsoft Office PowerPoint</Application>
  <PresentationFormat>Widescreen</PresentationFormat>
  <Paragraphs>270</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Bookman Old Style</vt:lpstr>
      <vt:lpstr>Calibri</vt:lpstr>
      <vt:lpstr>Franklin Gothic Book</vt:lpstr>
      <vt:lpstr>RetrospectVTI</vt:lpstr>
      <vt:lpstr>Michigan State University  Office for Civil Rights and Title IX Education and Compliance</vt:lpstr>
      <vt:lpstr>Welcome</vt:lpstr>
      <vt:lpstr>About</vt:lpstr>
      <vt:lpstr>Prevention, Outreach, and Education Department (POE)</vt:lpstr>
      <vt:lpstr>Prevention, Outreach, and Education Department (POE)</vt:lpstr>
      <vt:lpstr>Impact Award by the Campus Prevention Network</vt:lpstr>
      <vt:lpstr>Office of Institutional Equity (OIE)</vt:lpstr>
      <vt:lpstr>Office of Institutional Equity (OIE)</vt:lpstr>
      <vt:lpstr>Office of Institutional Equity</vt:lpstr>
      <vt:lpstr>Office of Institutional Equity (OIE)</vt:lpstr>
      <vt:lpstr>Office of Institutional Equity (OIE)</vt:lpstr>
      <vt:lpstr>Office of Institutional Equity</vt:lpstr>
      <vt:lpstr>RVSM &amp; Title IX Policy</vt:lpstr>
      <vt:lpstr>Anti-Discrimination Policy</vt:lpstr>
      <vt:lpstr>Resolution Office (RO)</vt:lpstr>
      <vt:lpstr>Office of Institutional Equity and Resolution Office Aggregate Timelines</vt:lpstr>
      <vt:lpstr>Equity Review Officer</vt:lpstr>
      <vt:lpstr>Campus Equity Navigator</vt:lpstr>
      <vt:lpstr>Office of the ADA Coordinator</vt:lpstr>
      <vt:lpstr>Looking Ahead</vt:lpstr>
      <vt:lpstr>Policies Overseen by OCR</vt:lpstr>
      <vt:lpstr>Applicable Civil Rights Laws</vt:lpstr>
      <vt:lpstr>We welcome your comments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Michigan State University  Office for Civil Rights and Title IX Education and Compliance</dc:title>
  <dc:creator>Jachimiak, Tanya</dc:creator>
  <cp:lastModifiedBy>Woodworth, Lauren</cp:lastModifiedBy>
  <cp:revision>10</cp:revision>
  <dcterms:created xsi:type="dcterms:W3CDTF">2021-02-11T16:39:07Z</dcterms:created>
  <dcterms:modified xsi:type="dcterms:W3CDTF">2021-02-11T19:32:05Z</dcterms:modified>
</cp:coreProperties>
</file>